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1" r:id="rId2"/>
    <p:sldMasterId id="2147483775" r:id="rId3"/>
  </p:sldMasterIdLst>
  <p:notesMasterIdLst>
    <p:notesMasterId r:id="rId39"/>
  </p:notesMasterIdLst>
  <p:handoutMasterIdLst>
    <p:handoutMasterId r:id="rId40"/>
  </p:handoutMasterIdLst>
  <p:sldIdLst>
    <p:sldId id="256" r:id="rId4"/>
    <p:sldId id="257" r:id="rId5"/>
    <p:sldId id="258" r:id="rId6"/>
    <p:sldId id="288" r:id="rId7"/>
    <p:sldId id="289" r:id="rId8"/>
    <p:sldId id="261" r:id="rId9"/>
    <p:sldId id="290" r:id="rId10"/>
    <p:sldId id="262" r:id="rId11"/>
    <p:sldId id="263" r:id="rId12"/>
    <p:sldId id="264" r:id="rId13"/>
    <p:sldId id="282" r:id="rId14"/>
    <p:sldId id="283" r:id="rId15"/>
    <p:sldId id="284" r:id="rId16"/>
    <p:sldId id="285" r:id="rId17"/>
    <p:sldId id="276" r:id="rId18"/>
    <p:sldId id="265" r:id="rId19"/>
    <p:sldId id="293" r:id="rId20"/>
    <p:sldId id="294" r:id="rId21"/>
    <p:sldId id="295" r:id="rId22"/>
    <p:sldId id="277" r:id="rId23"/>
    <p:sldId id="267" r:id="rId24"/>
    <p:sldId id="286" r:id="rId25"/>
    <p:sldId id="269" r:id="rId26"/>
    <p:sldId id="270" r:id="rId27"/>
    <p:sldId id="275" r:id="rId28"/>
    <p:sldId id="292" r:id="rId29"/>
    <p:sldId id="274" r:id="rId30"/>
    <p:sldId id="287" r:id="rId31"/>
    <p:sldId id="273" r:id="rId32"/>
    <p:sldId id="271" r:id="rId33"/>
    <p:sldId id="279" r:id="rId34"/>
    <p:sldId id="280" r:id="rId35"/>
    <p:sldId id="278" r:id="rId36"/>
    <p:sldId id="281" r:id="rId37"/>
    <p:sldId id="27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76"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5D62D3-683C-4592-A643-38F9A518645E}" type="datetimeFigureOut">
              <a:rPr lang="en-US" smtClean="0"/>
              <a:pPr/>
              <a:t>4/11/2013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D599BA-D73C-438B-8F39-694B86A9674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A7872B-9771-467B-8372-50115B7E3689}" type="datetimeFigureOut">
              <a:rPr lang="en-US" smtClean="0"/>
              <a:pPr/>
              <a:t>4/11/2013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F4FB67-0C00-4D31-8373-E098CE5CD98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mtClean="0"/>
              <a:t>Fish sample pictures.</a:t>
            </a:r>
          </a:p>
        </p:txBody>
      </p:sp>
      <p:sp>
        <p:nvSpPr>
          <p:cNvPr id="44036" name="Slide Number Placeholder 3"/>
          <p:cNvSpPr>
            <a:spLocks noGrp="1"/>
          </p:cNvSpPr>
          <p:nvPr>
            <p:ph type="sldNum" sz="quarter" idx="5"/>
          </p:nvPr>
        </p:nvSpPr>
        <p:spPr>
          <a:noFill/>
        </p:spPr>
        <p:txBody>
          <a:bodyPr/>
          <a:lstStyle/>
          <a:p>
            <a:fld id="{51320BE2-FF89-461D-88D7-4B15862669E6}" type="slidenum">
              <a:rPr lang="en-US" smtClean="0"/>
              <a:pPr/>
              <a:t>18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Nick’s photos, photos from kayaking, cow in the Red Lake River by CSAH 27</a:t>
            </a:r>
            <a:endParaRPr lang="en-US" dirty="0"/>
          </a:p>
        </p:txBody>
      </p:sp>
      <p:sp>
        <p:nvSpPr>
          <p:cNvPr id="4" name="Slide Number Placeholder 3"/>
          <p:cNvSpPr>
            <a:spLocks noGrp="1"/>
          </p:cNvSpPr>
          <p:nvPr>
            <p:ph type="sldNum" sz="quarter" idx="10"/>
          </p:nvPr>
        </p:nvSpPr>
        <p:spPr/>
        <p:txBody>
          <a:bodyPr/>
          <a:lstStyle/>
          <a:p>
            <a:fld id="{D5F4FB67-0C00-4D31-8373-E098CE5CD988}"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667000" y="3505200"/>
            <a:ext cx="6477000" cy="914400"/>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2667000" y="4533900"/>
            <a:ext cx="6477000" cy="685800"/>
          </a:xfrm>
        </p:spPr>
        <p:txBody>
          <a:bodyPr/>
          <a:lstStyle>
            <a:lvl1pPr marL="0" indent="0">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pPr algn="ctr"/>
            <a:fld id="{047E157E-8DCB-4F70-A0AF-5EB586A91DD4}" type="datetime1">
              <a:rPr lang="en-US" smtClean="0">
                <a:solidFill>
                  <a:srgbClr val="FFFFFF"/>
                </a:solidFill>
              </a:rPr>
              <a:pPr algn="ctr"/>
              <a:t>4/11/2013</a:t>
            </a:fld>
            <a:endParaRPr lang="en-US" sz="2000" dirty="0">
              <a:solidFill>
                <a:srgbClr val="FFFFFF"/>
              </a:solidFill>
            </a:endParaRPr>
          </a:p>
        </p:txBody>
      </p:sp>
      <p:sp>
        <p:nvSpPr>
          <p:cNvPr id="3077" name="Rectangle 5"/>
          <p:cNvSpPr>
            <a:spLocks noGrp="1" noChangeArrowheads="1"/>
          </p:cNvSpPr>
          <p:nvPr>
            <p:ph type="ftr" sz="quarter" idx="3"/>
          </p:nvPr>
        </p:nvSpPr>
        <p:spPr/>
        <p:txBody>
          <a:bodyPr/>
          <a:lstStyle>
            <a:lvl1pPr>
              <a:defRPr/>
            </a:lvl1pPr>
          </a:lstStyle>
          <a:p>
            <a:pPr algn="r"/>
            <a:endParaRPr lang="en-US" dirty="0">
              <a:solidFill>
                <a:schemeClr val="tx2"/>
              </a:solidFill>
            </a:endParaRPr>
          </a:p>
        </p:txBody>
      </p:sp>
      <p:sp>
        <p:nvSpPr>
          <p:cNvPr id="3078" name="Rectangle 6"/>
          <p:cNvSpPr>
            <a:spLocks noGrp="1" noChangeArrowheads="1"/>
          </p:cNvSpPr>
          <p:nvPr>
            <p:ph type="sldNum" sz="quarter" idx="4"/>
          </p:nvPr>
        </p:nvSpPr>
        <p:spPr/>
        <p:txBody>
          <a:bodyPr/>
          <a:lstStyle>
            <a:lvl1pPr>
              <a:defRPr/>
            </a:lvl1pPr>
          </a:lstStyle>
          <a:p>
            <a:fld id="{8F82E0A0-C266-4798-8C8F-B9F91E9DA37E}"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2C9470-335F-4FB4-A190-08EBD6AEAE67}" type="datetimeFigureOut">
              <a:rPr lang="en-US" smtClean="0"/>
              <a:pPr/>
              <a:t>4/11/2013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C14F29-5060-4830-A216-B31A92D65088}"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FCF9F07-3BC7-4570-B054-79111B0A380C}" type="datetime1">
              <a:rPr lang="en-US" smtClean="0"/>
              <a:pPr/>
              <a:t>4/11/2013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24000"/>
            <a:ext cx="32766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524000"/>
            <a:ext cx="32766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4606EA6-EFEA-4C30-9264-4F9291A5780D}" type="datetime1">
              <a:rPr lang="en-US" smtClean="0"/>
              <a:pPr/>
              <a:t>4/11/2013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pPr algn="ctr"/>
            <a:fld id="{8F82E0A0-C266-4798-8C8F-B9F91E9DA37E}" type="slidenum">
              <a:rPr lang="en-US" sz="1400" b="1" smtClean="0">
                <a:solidFill>
                  <a:srgbClr val="FFFFFF"/>
                </a:solidFill>
              </a:rPr>
              <a:pPr algn="ct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4606EA6-EFEA-4C30-9264-4F9291A5780D}" type="datetime1">
              <a:rPr lang="en-US" smtClean="0"/>
              <a:pPr/>
              <a:t>4/11/2013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pPr algn="ctr"/>
            <a:fld id="{8F82E0A0-C266-4798-8C8F-B9F91E9DA37E}" type="slidenum">
              <a:rPr lang="en-US" sz="1400" b="1" smtClean="0">
                <a:solidFill>
                  <a:srgbClr val="FFFFFF"/>
                </a:solidFill>
              </a:rPr>
              <a:pPr algn="ct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6DFADB5D-B7A0-47E3-AD2D-B1A6F8614213}" type="datetime1">
              <a:rPr lang="en-US" smtClean="0"/>
              <a:pPr/>
              <a:t>4/11/2013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2968126-03FC-49C0-B9B8-2B561CCC3D90}" type="datetime1">
              <a:rPr lang="en-US" smtClean="0"/>
              <a:pPr/>
              <a:t>4/11/2013</a:t>
            </a:fld>
            <a:endParaRPr lang="en-US"/>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9A8198-4617-485E-9585-4840B69DBBA6}" type="datetime1">
              <a:rPr lang="en-US" smtClean="0"/>
              <a:pPr/>
              <a:t>4/11/2013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4606EA6-EFEA-4C30-9264-4F9291A5780D}" type="datetime1">
              <a:rPr lang="en-US" smtClean="0"/>
              <a:pPr/>
              <a:t>4/11/2013</a:t>
            </a:fld>
            <a:endParaRPr lang="en-US"/>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pPr algn="ctr"/>
            <a:fld id="{8F82E0A0-C266-4798-8C8F-B9F91E9DA37E}" type="slidenum">
              <a:rPr lang="en-US" sz="2800" b="1" smtClean="0">
                <a:solidFill>
                  <a:srgbClr val="FFFFFF"/>
                </a:solidFill>
              </a:rPr>
              <a:pPr algn="ctr"/>
              <a:t>‹#›</a:t>
            </a:fld>
            <a:endParaRPr lang="en-US" sz="280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4606EA6-EFEA-4C30-9264-4F9291A5780D}" type="datetime1">
              <a:rPr lang="en-US" smtClean="0"/>
              <a:pPr/>
              <a:t>4/11/2013</a:t>
            </a:fld>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lvl1pPr>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4638"/>
            <a:ext cx="19431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38"/>
            <a:ext cx="56769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4606EA6-EFEA-4C30-9264-4F9291A5780D}" type="datetime1">
              <a:rPr lang="en-US" smtClean="0"/>
              <a:pPr/>
              <a:t>4/11/2013</a:t>
            </a:fld>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lvl1pPr>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5E760437-BE6A-46C0-8780-E6C40A5FA6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12"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74638"/>
            <a:ext cx="7772400" cy="1096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600200" y="1524000"/>
            <a:ext cx="6705600" cy="4602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fld id="{819B646A-9EA7-4E4F-9131-B1ED406B6968}" type="datetimeFigureOut">
              <a:rPr lang="en-US" smtClean="0"/>
              <a:pPr/>
              <a:t>4/11/2013</a:t>
            </a:fld>
            <a:endParaRPr lang="en-US"/>
          </a:p>
        </p:txBody>
      </p:sp>
      <p:sp>
        <p:nvSpPr>
          <p:cNvPr id="1029" name="Rectangle 5"/>
          <p:cNvSpPr>
            <a:spLocks noGrp="1" noChangeArrowheads="1"/>
          </p:cNvSpPr>
          <p:nvPr>
            <p:ph type="ftr" sz="quarter" idx="3"/>
          </p:nvPr>
        </p:nvSpPr>
        <p:spPr bwMode="auto">
          <a:xfrm>
            <a:off x="3124200" y="64579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Arial" charset="0"/>
              </a:defRPr>
            </a:lvl1pPr>
          </a:lstStyle>
          <a:p>
            <a:fld id="{793203DE-80AA-48E3-B8FF-0E2912E16B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gif"/><Relationship Id="rId4" Type="http://schemas.openxmlformats.org/officeDocument/2006/relationships/image" Target="../media/image44.jpe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5.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8.gif"/></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276600"/>
            <a:ext cx="8305800" cy="1447800"/>
          </a:xfrm>
        </p:spPr>
        <p:style>
          <a:lnRef idx="0">
            <a:schemeClr val="accent1"/>
          </a:lnRef>
          <a:fillRef idx="3">
            <a:schemeClr val="accent1"/>
          </a:fillRef>
          <a:effectRef idx="3">
            <a:schemeClr val="accent1"/>
          </a:effectRef>
          <a:fontRef idx="minor">
            <a:schemeClr val="lt1"/>
          </a:fontRef>
        </p:style>
        <p:txBody>
          <a:bodyPr/>
          <a:lstStyle/>
          <a:p>
            <a:r>
              <a:rPr lang="en-US" dirty="0" smtClean="0">
                <a:solidFill>
                  <a:srgbClr val="000000"/>
                </a:solidFill>
              </a:rPr>
              <a:t>Red Lake River Watershed Restoration and Protection Project</a:t>
            </a:r>
            <a:endParaRPr lang="en-US" dirty="0">
              <a:solidFill>
                <a:srgbClr val="000000"/>
              </a:solidFill>
            </a:endParaRPr>
          </a:p>
        </p:txBody>
      </p:sp>
      <p:sp>
        <p:nvSpPr>
          <p:cNvPr id="3" name="Subtitle 2"/>
          <p:cNvSpPr>
            <a:spLocks noGrp="1"/>
          </p:cNvSpPr>
          <p:nvPr>
            <p:ph type="subTitle" idx="1"/>
          </p:nvPr>
        </p:nvSpPr>
        <p:spPr>
          <a:xfrm>
            <a:off x="2895600" y="4800600"/>
            <a:ext cx="6248400" cy="1295400"/>
          </a:xfrm>
        </p:spPr>
        <p:txBody>
          <a:bodyPr/>
          <a:lstStyle/>
          <a:p>
            <a:r>
              <a:rPr lang="en-US" dirty="0" smtClean="0">
                <a:solidFill>
                  <a:schemeClr val="tx1">
                    <a:lumMod val="20000"/>
                    <a:lumOff val="80000"/>
                  </a:schemeClr>
                </a:solidFill>
              </a:rPr>
              <a:t>April 2013 </a:t>
            </a:r>
          </a:p>
          <a:p>
            <a:r>
              <a:rPr lang="en-US" dirty="0" smtClean="0">
                <a:solidFill>
                  <a:schemeClr val="tx1">
                    <a:lumMod val="20000"/>
                    <a:lumOff val="80000"/>
                  </a:schemeClr>
                </a:solidFill>
              </a:rPr>
              <a:t>Stakeholders’ Update Meeting</a:t>
            </a:r>
            <a:endParaRPr lang="en-US" dirty="0">
              <a:solidFill>
                <a:schemeClr val="tx1">
                  <a:lumMod val="20000"/>
                  <a:lumOff val="80000"/>
                </a:schemeClr>
              </a:solidFill>
            </a:endParaRPr>
          </a:p>
        </p:txBody>
      </p:sp>
      <p:pic>
        <p:nvPicPr>
          <p:cNvPr id="36865" name="Picture 1" descr="legacy_logo_cmyk"/>
          <p:cNvPicPr>
            <a:picLocks noChangeAspect="1" noChangeArrowheads="1"/>
          </p:cNvPicPr>
          <p:nvPr/>
        </p:nvPicPr>
        <p:blipFill>
          <a:blip r:embed="rId2" cstate="print"/>
          <a:srcRect/>
          <a:stretch>
            <a:fillRect/>
          </a:stretch>
        </p:blipFill>
        <p:spPr bwMode="auto">
          <a:xfrm>
            <a:off x="7391400" y="152400"/>
            <a:ext cx="1544637" cy="2952228"/>
          </a:xfrm>
          <a:prstGeom prst="rect">
            <a:avLst/>
          </a:prstGeom>
          <a:noFill/>
          <a:ln w="28575">
            <a:solidFill>
              <a:srgbClr val="000000"/>
            </a:solidFill>
            <a:miter lim="800000"/>
            <a:headEnd/>
            <a:tailEnd/>
          </a:ln>
        </p:spPr>
      </p:pic>
      <p:pic>
        <p:nvPicPr>
          <p:cNvPr id="36866" name="Picture 2" descr="rlwd_logo_trans"/>
          <p:cNvPicPr>
            <a:picLocks noChangeAspect="1" noChangeArrowheads="1"/>
          </p:cNvPicPr>
          <p:nvPr/>
        </p:nvPicPr>
        <p:blipFill>
          <a:blip r:embed="rId3" cstate="print"/>
          <a:srcRect/>
          <a:stretch>
            <a:fillRect/>
          </a:stretch>
        </p:blipFill>
        <p:spPr bwMode="auto">
          <a:xfrm>
            <a:off x="0" y="4800600"/>
            <a:ext cx="2026126" cy="20574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401762"/>
          </a:xfrm>
        </p:spPr>
        <p:style>
          <a:lnRef idx="1">
            <a:schemeClr val="accent4"/>
          </a:lnRef>
          <a:fillRef idx="2">
            <a:schemeClr val="accent4"/>
          </a:fillRef>
          <a:effectRef idx="1">
            <a:schemeClr val="accent4"/>
          </a:effectRef>
          <a:fontRef idx="minor">
            <a:schemeClr val="dk1"/>
          </a:fontRef>
        </p:style>
        <p:txBody>
          <a:bodyPr/>
          <a:lstStyle/>
          <a:p>
            <a:r>
              <a:rPr lang="en-US" dirty="0" smtClean="0"/>
              <a:t>Continuous Water Quality Monitoring</a:t>
            </a:r>
            <a:endParaRPr lang="en-US" dirty="0"/>
          </a:p>
        </p:txBody>
      </p:sp>
      <p:pic>
        <p:nvPicPr>
          <p:cNvPr id="5" name="Content Placeholder 4" descr="H:\DCIM\101CANON\IMG_0689.JPG"/>
          <p:cNvPicPr>
            <a:picLocks noGrp="1" noChangeAspect="1"/>
          </p:cNvPicPr>
          <p:nvPr>
            <p:ph idx="1"/>
          </p:nvPr>
        </p:nvPicPr>
        <p:blipFill>
          <a:blip r:embed="rId2" cstate="print"/>
          <a:stretch>
            <a:fillRect/>
          </a:stretch>
        </p:blipFill>
        <p:spPr bwMode="auto">
          <a:xfrm>
            <a:off x="5181600" y="1828800"/>
            <a:ext cx="3554186"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H:\DCIM\101CANON\IMG_0689.JPG"/>
          <p:cNvPicPr>
            <a:picLocks noChangeAspect="1"/>
          </p:cNvPicPr>
          <p:nvPr/>
        </p:nvPicPr>
        <p:blipFill>
          <a:blip r:embed="rId3" cstate="print"/>
          <a:srcRect/>
          <a:stretch>
            <a:fillRect/>
          </a:stretch>
        </p:blipFill>
        <p:spPr bwMode="auto">
          <a:xfrm>
            <a:off x="381000" y="1828800"/>
            <a:ext cx="355319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G_0605.JPG"/>
          <p:cNvPicPr>
            <a:picLocks noChangeAspect="1"/>
          </p:cNvPicPr>
          <p:nvPr/>
        </p:nvPicPr>
        <p:blipFill>
          <a:blip r:embed="rId4" cstate="print"/>
          <a:srcRect t="27211" b="18197"/>
          <a:stretch>
            <a:fillRect/>
          </a:stretch>
        </p:blipFill>
        <p:spPr>
          <a:xfrm>
            <a:off x="1524000" y="4572000"/>
            <a:ext cx="5583253"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325562"/>
          </a:xfrm>
        </p:spPr>
        <p:style>
          <a:lnRef idx="1">
            <a:schemeClr val="accent4"/>
          </a:lnRef>
          <a:fillRef idx="2">
            <a:schemeClr val="accent4"/>
          </a:fillRef>
          <a:effectRef idx="1">
            <a:schemeClr val="accent4"/>
          </a:effectRef>
          <a:fontRef idx="minor">
            <a:schemeClr val="dk1"/>
          </a:fontRef>
        </p:style>
        <p:txBody>
          <a:bodyPr/>
          <a:lstStyle/>
          <a:p>
            <a:r>
              <a:rPr lang="en-US" dirty="0" smtClean="0"/>
              <a:t>Continuous Water Quality Monitoring</a:t>
            </a:r>
            <a:endParaRPr lang="en-US" dirty="0"/>
          </a:p>
        </p:txBody>
      </p:sp>
      <p:pic>
        <p:nvPicPr>
          <p:cNvPr id="4" name="Content Placeholder 3"/>
          <p:cNvPicPr>
            <a:picLocks noGrp="1" noChangeAspect="1" noChangeArrowheads="1"/>
          </p:cNvPicPr>
          <p:nvPr>
            <p:ph idx="1"/>
          </p:nvPr>
        </p:nvPicPr>
        <p:blipFill>
          <a:blip r:embed="rId2" cstate="print"/>
          <a:srcRect b="37108"/>
          <a:stretch>
            <a:fillRect/>
          </a:stretch>
        </p:blipFill>
        <p:spPr bwMode="auto">
          <a:xfrm>
            <a:off x="0" y="1600200"/>
            <a:ext cx="9131030" cy="4876800"/>
          </a:xfrm>
          <a:prstGeom prst="rect">
            <a:avLst/>
          </a:prstGeom>
          <a:noFill/>
          <a:ln w="9525">
            <a:noFill/>
            <a:miter lim="800000"/>
            <a:headEnd/>
            <a:tailEnd/>
          </a:ln>
          <a:effectLst/>
        </p:spPr>
      </p:pic>
      <p:cxnSp>
        <p:nvCxnSpPr>
          <p:cNvPr id="6" name="Straight Connector 5"/>
          <p:cNvCxnSpPr/>
          <p:nvPr/>
        </p:nvCxnSpPr>
        <p:spPr bwMode="auto">
          <a:xfrm>
            <a:off x="685800" y="5334000"/>
            <a:ext cx="8077200" cy="0"/>
          </a:xfrm>
          <a:prstGeom prst="line">
            <a:avLst/>
          </a:prstGeom>
          <a:ln w="3810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6553200" y="2286000"/>
            <a:ext cx="22098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dirty="0" err="1" smtClean="0"/>
              <a:t>Kripple</a:t>
            </a:r>
            <a:r>
              <a:rPr lang="en-US" sz="2400" dirty="0" smtClean="0"/>
              <a:t> Creek</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style>
          <a:lnRef idx="1">
            <a:schemeClr val="accent4"/>
          </a:lnRef>
          <a:fillRef idx="2">
            <a:schemeClr val="accent4"/>
          </a:fillRef>
          <a:effectRef idx="1">
            <a:schemeClr val="accent4"/>
          </a:effectRef>
          <a:fontRef idx="minor">
            <a:schemeClr val="dk1"/>
          </a:fontRef>
        </p:style>
        <p:txBody>
          <a:bodyPr/>
          <a:lstStyle/>
          <a:p>
            <a:r>
              <a:rPr lang="en-US" dirty="0" smtClean="0"/>
              <a:t>Continuous Water Quality Monitoring</a:t>
            </a:r>
            <a:endParaRPr lang="en-US" dirty="0"/>
          </a:p>
        </p:txBody>
      </p:sp>
      <p:pic>
        <p:nvPicPr>
          <p:cNvPr id="6" name="Content Placeholder 5" descr="2012 Burnham Creek BC320 Continuous DO.bmp"/>
          <p:cNvPicPr>
            <a:picLocks noGrp="1" noChangeAspect="1"/>
          </p:cNvPicPr>
          <p:nvPr>
            <p:ph idx="1"/>
          </p:nvPr>
        </p:nvPicPr>
        <p:blipFill>
          <a:blip r:embed="rId2" cstate="print"/>
          <a:stretch>
            <a:fillRect/>
          </a:stretch>
        </p:blipFill>
        <p:spPr>
          <a:xfrm>
            <a:off x="914400" y="838199"/>
            <a:ext cx="7267263" cy="6019801"/>
          </a:xfrm>
        </p:spPr>
      </p:pic>
      <p:cxnSp>
        <p:nvCxnSpPr>
          <p:cNvPr id="8" name="Straight Connector 7"/>
          <p:cNvCxnSpPr/>
          <p:nvPr/>
        </p:nvCxnSpPr>
        <p:spPr bwMode="auto">
          <a:xfrm>
            <a:off x="1295400" y="5181600"/>
            <a:ext cx="6705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5" name="Oval 4"/>
          <p:cNvSpPr/>
          <p:nvPr/>
        </p:nvSpPr>
        <p:spPr bwMode="auto">
          <a:xfrm>
            <a:off x="4648200" y="4800600"/>
            <a:ext cx="3429000" cy="1447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5791200" y="1066800"/>
            <a:ext cx="22098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dirty="0" smtClean="0"/>
              <a:t>Burnham Creek</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8362"/>
          </a:xfrm>
        </p:spPr>
        <p:style>
          <a:lnRef idx="1">
            <a:schemeClr val="accent4"/>
          </a:lnRef>
          <a:fillRef idx="2">
            <a:schemeClr val="accent4"/>
          </a:fillRef>
          <a:effectRef idx="1">
            <a:schemeClr val="accent4"/>
          </a:effectRef>
          <a:fontRef idx="minor">
            <a:schemeClr val="dk1"/>
          </a:fontRef>
        </p:style>
        <p:txBody>
          <a:bodyPr/>
          <a:lstStyle/>
          <a:p>
            <a:r>
              <a:rPr lang="en-US" dirty="0" smtClean="0"/>
              <a:t>Continuous Water Quality Monitoring</a:t>
            </a:r>
            <a:endParaRPr lang="en-US" dirty="0"/>
          </a:p>
        </p:txBody>
      </p:sp>
      <p:pic>
        <p:nvPicPr>
          <p:cNvPr id="4" name="Content Placeholder 3"/>
          <p:cNvPicPr>
            <a:picLocks noGrp="1" noChangeAspect="1" noChangeArrowheads="1"/>
          </p:cNvPicPr>
          <p:nvPr>
            <p:ph idx="1"/>
          </p:nvPr>
        </p:nvPicPr>
        <p:blipFill>
          <a:blip r:embed="rId2" cstate="print"/>
          <a:stretch>
            <a:fillRect/>
          </a:stretch>
        </p:blipFill>
        <p:spPr bwMode="auto">
          <a:xfrm>
            <a:off x="1066800" y="903601"/>
            <a:ext cx="7188308" cy="5954399"/>
          </a:xfrm>
          <a:prstGeom prst="rect">
            <a:avLst/>
          </a:prstGeom>
          <a:noFill/>
          <a:ln w="9525">
            <a:noFill/>
            <a:miter lim="800000"/>
            <a:headEnd/>
            <a:tailEnd/>
          </a:ln>
          <a:effectLst/>
        </p:spPr>
      </p:pic>
      <p:cxnSp>
        <p:nvCxnSpPr>
          <p:cNvPr id="5" name="Straight Connector 4"/>
          <p:cNvCxnSpPr/>
          <p:nvPr/>
        </p:nvCxnSpPr>
        <p:spPr bwMode="auto">
          <a:xfrm>
            <a:off x="1447800" y="5486400"/>
            <a:ext cx="66294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6" name="Oval 5"/>
          <p:cNvSpPr/>
          <p:nvPr/>
        </p:nvSpPr>
        <p:spPr bwMode="auto">
          <a:xfrm>
            <a:off x="3810000" y="5257800"/>
            <a:ext cx="762000" cy="685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7" name="Oval 6"/>
          <p:cNvSpPr/>
          <p:nvPr/>
        </p:nvSpPr>
        <p:spPr bwMode="auto">
          <a:xfrm>
            <a:off x="4724400" y="5334000"/>
            <a:ext cx="1371600" cy="685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8" name="Oval 7"/>
          <p:cNvSpPr/>
          <p:nvPr/>
        </p:nvSpPr>
        <p:spPr bwMode="auto">
          <a:xfrm>
            <a:off x="2667000" y="5334000"/>
            <a:ext cx="5334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3810000" y="1219200"/>
            <a:ext cx="17526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dirty="0" smtClean="0"/>
              <a:t>Black River</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8362"/>
          </a:xfrm>
        </p:spPr>
        <p:style>
          <a:lnRef idx="1">
            <a:schemeClr val="accent4"/>
          </a:lnRef>
          <a:fillRef idx="2">
            <a:schemeClr val="accent4"/>
          </a:fillRef>
          <a:effectRef idx="1">
            <a:schemeClr val="accent4"/>
          </a:effectRef>
          <a:fontRef idx="minor">
            <a:schemeClr val="dk1"/>
          </a:fontRef>
        </p:style>
        <p:txBody>
          <a:bodyPr/>
          <a:lstStyle/>
          <a:p>
            <a:r>
              <a:rPr lang="en-US" dirty="0" smtClean="0"/>
              <a:t>Continuous Water Quality Monitoring</a:t>
            </a:r>
            <a:endParaRPr lang="en-US" dirty="0"/>
          </a:p>
        </p:txBody>
      </p:sp>
      <p:pic>
        <p:nvPicPr>
          <p:cNvPr id="4" name="Content Placeholder 3"/>
          <p:cNvPicPr>
            <a:picLocks noGrp="1" noChangeAspect="1" noChangeArrowheads="1"/>
          </p:cNvPicPr>
          <p:nvPr>
            <p:ph idx="1"/>
          </p:nvPr>
        </p:nvPicPr>
        <p:blipFill>
          <a:blip r:embed="rId2" cstate="print"/>
          <a:stretch>
            <a:fillRect/>
          </a:stretch>
        </p:blipFill>
        <p:spPr bwMode="auto">
          <a:xfrm>
            <a:off x="1066800" y="903601"/>
            <a:ext cx="7188307" cy="5954399"/>
          </a:xfrm>
          <a:prstGeom prst="rect">
            <a:avLst/>
          </a:prstGeom>
          <a:noFill/>
          <a:ln w="9525">
            <a:noFill/>
            <a:miter lim="800000"/>
            <a:headEnd/>
            <a:tailEnd/>
          </a:ln>
          <a:effectLst/>
        </p:spPr>
      </p:pic>
      <p:cxnSp>
        <p:nvCxnSpPr>
          <p:cNvPr id="5" name="Straight Connector 4"/>
          <p:cNvCxnSpPr/>
          <p:nvPr/>
        </p:nvCxnSpPr>
        <p:spPr bwMode="auto">
          <a:xfrm>
            <a:off x="1447800" y="5181600"/>
            <a:ext cx="66294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6" name="Oval 5"/>
          <p:cNvSpPr/>
          <p:nvPr/>
        </p:nvSpPr>
        <p:spPr bwMode="auto">
          <a:xfrm>
            <a:off x="3962400" y="5029200"/>
            <a:ext cx="533400" cy="685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7" name="Oval 6"/>
          <p:cNvSpPr/>
          <p:nvPr/>
        </p:nvSpPr>
        <p:spPr bwMode="auto">
          <a:xfrm>
            <a:off x="4572000" y="4953000"/>
            <a:ext cx="2514600" cy="1524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3886200" y="1447800"/>
            <a:ext cx="22098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dirty="0" err="1" smtClean="0"/>
              <a:t>Gentilly</a:t>
            </a:r>
            <a:r>
              <a:rPr lang="en-US" sz="2400" dirty="0" smtClean="0"/>
              <a:t> Creek</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Stage and Flow Monitoring</a:t>
            </a:r>
            <a:endParaRPr lang="en-US" dirty="0"/>
          </a:p>
        </p:txBody>
      </p:sp>
      <p:pic>
        <p:nvPicPr>
          <p:cNvPr id="4" name="Content Placeholder 3"/>
          <p:cNvPicPr>
            <a:picLocks noGrp="1" noChangeAspect="1"/>
          </p:cNvPicPr>
          <p:nvPr>
            <p:ph idx="1"/>
          </p:nvPr>
        </p:nvPicPr>
        <p:blipFill>
          <a:blip r:embed="rId2" cstate="print"/>
          <a:srcRect/>
          <a:stretch>
            <a:fillRect/>
          </a:stretch>
        </p:blipFill>
        <p:spPr bwMode="auto">
          <a:xfrm>
            <a:off x="0" y="3558540"/>
            <a:ext cx="5760720" cy="3299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274" name="Picture 2"/>
          <p:cNvPicPr>
            <a:picLocks noChangeAspect="1" noChangeArrowheads="1"/>
          </p:cNvPicPr>
          <p:nvPr/>
        </p:nvPicPr>
        <p:blipFill>
          <a:blip r:embed="rId3" cstate="print"/>
          <a:srcRect/>
          <a:stretch>
            <a:fillRect/>
          </a:stretch>
        </p:blipFill>
        <p:spPr bwMode="auto">
          <a:xfrm>
            <a:off x="3429000" y="1200432"/>
            <a:ext cx="5715000" cy="3409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descr="InvertsKKCA.JPG"/>
          <p:cNvPicPr>
            <a:picLocks noChangeAspect="1"/>
          </p:cNvPicPr>
          <p:nvPr/>
        </p:nvPicPr>
        <p:blipFill>
          <a:blip r:embed="rId2" cstate="print"/>
          <a:srcRect/>
          <a:stretch>
            <a:fillRect/>
          </a:stretch>
        </p:blipFill>
        <p:spPr bwMode="auto">
          <a:xfrm>
            <a:off x="228600" y="1143000"/>
            <a:ext cx="47752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905000" y="0"/>
            <a:ext cx="57912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Biological Monitoring</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4419600" y="2743200"/>
            <a:ext cx="4495800" cy="393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506" name="Picture 2" descr="http://www.docslide.com/assets/images/large/2011/08/14487-aquatic-macroinvertebrates-p1.gif"/>
          <p:cNvPicPr>
            <a:picLocks noChangeAspect="1" noChangeArrowheads="1"/>
          </p:cNvPicPr>
          <p:nvPr/>
        </p:nvPicPr>
        <p:blipFill>
          <a:blip r:embed="rId4" cstate="print"/>
          <a:srcRect/>
          <a:stretch>
            <a:fillRect/>
          </a:stretch>
        </p:blipFill>
        <p:spPr bwMode="auto">
          <a:xfrm>
            <a:off x="457200" y="4114800"/>
            <a:ext cx="3657600" cy="2743200"/>
          </a:xfrm>
          <a:prstGeom prst="rect">
            <a:avLst/>
          </a:prstGeom>
          <a:noFill/>
        </p:spPr>
      </p:pic>
      <p:pic>
        <p:nvPicPr>
          <p:cNvPr id="21507" name="Picture 3" descr="P:\Corey\46K Clearwater River Habitat-Bioassessment Project\Sampling Pics\Site 3 Sculpin 2.jpg"/>
          <p:cNvPicPr>
            <a:picLocks noChangeAspect="1" noChangeArrowheads="1"/>
          </p:cNvPicPr>
          <p:nvPr/>
        </p:nvPicPr>
        <p:blipFill>
          <a:blip r:embed="rId5" cstate="print"/>
          <a:srcRect l="5000" t="7500" b="27500"/>
          <a:stretch>
            <a:fillRect/>
          </a:stretch>
        </p:blipFill>
        <p:spPr bwMode="auto">
          <a:xfrm>
            <a:off x="5181600" y="1219200"/>
            <a:ext cx="38608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Text Placeholder 3"/>
          <p:cNvSpPr>
            <a:spLocks noGrp="1"/>
          </p:cNvSpPr>
          <p:nvPr>
            <p:ph type="body" sz="half" idx="2"/>
          </p:nvPr>
        </p:nvSpPr>
        <p:spPr/>
        <p:txBody>
          <a:bodyPr/>
          <a:lstStyle/>
          <a:p>
            <a:pPr>
              <a:defRPr/>
            </a:pPr>
            <a:endParaRPr lang="en-US"/>
          </a:p>
        </p:txBody>
      </p:sp>
      <p:pic>
        <p:nvPicPr>
          <p:cNvPr id="12292" name="Picture Placeholder 6" descr="RedLakeMap.jpg"/>
          <p:cNvPicPr>
            <a:picLocks noGrp="1" noChangeAspect="1"/>
          </p:cNvPicPr>
          <p:nvPr>
            <p:ph type="pic" idx="1"/>
          </p:nvPr>
        </p:nvPicPr>
        <p:blipFill>
          <a:blip r:embed="rId2" cstate="print"/>
          <a:srcRect t="1471" b="1471"/>
          <a:stretch>
            <a:fillRect/>
          </a:stretch>
        </p:blipFill>
        <p:spPr>
          <a:xfrm>
            <a:off x="152400" y="76200"/>
            <a:ext cx="8839200" cy="6400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a:defRPr/>
            </a:pPr>
            <a:endParaRPr lang="en-US"/>
          </a:p>
        </p:txBody>
      </p:sp>
      <p:pic>
        <p:nvPicPr>
          <p:cNvPr id="20483" name="Content Placeholder 6"/>
          <p:cNvPicPr>
            <a:picLocks noGrp="1" noChangeAspect="1"/>
          </p:cNvPicPr>
          <p:nvPr>
            <p:ph sz="quarter" idx="1"/>
          </p:nvPr>
        </p:nvPicPr>
        <p:blipFill>
          <a:blip r:embed="rId3" cstate="print"/>
          <a:srcRect/>
          <a:stretch>
            <a:fillRect/>
          </a:stretch>
        </p:blipFill>
        <p:spPr>
          <a:xfrm>
            <a:off x="76200" y="0"/>
            <a:ext cx="4419600" cy="3786188"/>
          </a:xfrm>
        </p:spPr>
      </p:pic>
      <p:pic>
        <p:nvPicPr>
          <p:cNvPr id="20484" name="Content Placeholder 7"/>
          <p:cNvPicPr>
            <a:picLocks noGrp="1" noChangeAspect="1"/>
          </p:cNvPicPr>
          <p:nvPr>
            <p:ph sz="quarter" idx="2"/>
          </p:nvPr>
        </p:nvPicPr>
        <p:blipFill>
          <a:blip r:embed="rId4" cstate="print"/>
          <a:srcRect/>
          <a:stretch>
            <a:fillRect/>
          </a:stretch>
        </p:blipFill>
        <p:spPr>
          <a:xfrm>
            <a:off x="4343400" y="76200"/>
            <a:ext cx="4724400" cy="3709988"/>
          </a:xfrm>
        </p:spPr>
      </p:pic>
      <p:pic>
        <p:nvPicPr>
          <p:cNvPr id="20485" name="Content Placeholder 8"/>
          <p:cNvPicPr>
            <a:picLocks noGrp="1" noChangeAspect="1"/>
          </p:cNvPicPr>
          <p:nvPr>
            <p:ph sz="quarter" idx="3"/>
          </p:nvPr>
        </p:nvPicPr>
        <p:blipFill>
          <a:blip r:embed="rId5" cstate="print"/>
          <a:srcRect/>
          <a:stretch>
            <a:fillRect/>
          </a:stretch>
        </p:blipFill>
        <p:spPr>
          <a:xfrm>
            <a:off x="76200" y="3810000"/>
            <a:ext cx="4419600" cy="2971800"/>
          </a:xfrm>
        </p:spPr>
      </p:pic>
      <p:pic>
        <p:nvPicPr>
          <p:cNvPr id="20486" name="Content Placeholder 9"/>
          <p:cNvPicPr>
            <a:picLocks noGrp="1" noChangeAspect="1"/>
          </p:cNvPicPr>
          <p:nvPr>
            <p:ph sz="quarter" idx="4"/>
          </p:nvPr>
        </p:nvPicPr>
        <p:blipFill>
          <a:blip r:embed="rId6" cstate="print"/>
          <a:srcRect/>
          <a:stretch>
            <a:fillRect/>
          </a:stretch>
        </p:blipFill>
        <p:spPr>
          <a:xfrm>
            <a:off x="4267200" y="3657600"/>
            <a:ext cx="4876800" cy="32004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4114800" cy="685800"/>
          </a:xfrm>
        </p:spPr>
        <p:style>
          <a:lnRef idx="1">
            <a:schemeClr val="accent1"/>
          </a:lnRef>
          <a:fillRef idx="2">
            <a:schemeClr val="accent1"/>
          </a:fillRef>
          <a:effectRef idx="1">
            <a:schemeClr val="accent1"/>
          </a:effectRef>
          <a:fontRef idx="minor">
            <a:schemeClr val="dk1"/>
          </a:fontRef>
        </p:style>
        <p:txBody>
          <a:bodyPr/>
          <a:lstStyle/>
          <a:p>
            <a:pPr>
              <a:defRPr/>
            </a:pPr>
            <a:r>
              <a:rPr lang="en-US" dirty="0" smtClean="0"/>
              <a:t>Species Presence</a:t>
            </a:r>
            <a:endParaRPr lang="en-US" dirty="0"/>
          </a:p>
        </p:txBody>
      </p:sp>
      <p:sp>
        <p:nvSpPr>
          <p:cNvPr id="5" name="Content Placeholder 4"/>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533399"/>
            <a:ext cx="4515232" cy="632460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495801" y="714747"/>
            <a:ext cx="4648200" cy="6143253"/>
          </a:xfrm>
          <a:prstGeom prst="rect">
            <a:avLst/>
          </a:prstGeom>
          <a:noFill/>
          <a:ln w="9525">
            <a:noFill/>
            <a:miter lim="800000"/>
            <a:headEnd/>
            <a:tailEnd/>
          </a:ln>
          <a:effectLst/>
        </p:spPr>
      </p:pic>
      <p:pic>
        <p:nvPicPr>
          <p:cNvPr id="19458" name="Picture 2" descr="http://www.chartingnature.com/img/note-cards/great-lakes-gamefish-note-cards-2608.jpg"/>
          <p:cNvPicPr>
            <a:picLocks noChangeAspect="1" noChangeArrowheads="1"/>
          </p:cNvPicPr>
          <p:nvPr/>
        </p:nvPicPr>
        <p:blipFill>
          <a:blip r:embed="rId4" cstate="print">
            <a:clrChange>
              <a:clrFrom>
                <a:srgbClr val="FEFFFA"/>
              </a:clrFrom>
              <a:clrTo>
                <a:srgbClr val="FEFFFA">
                  <a:alpha val="0"/>
                </a:srgbClr>
              </a:clrTo>
            </a:clrChange>
          </a:blip>
          <a:srcRect l="35200" t="67399" r="36000" b="9158"/>
          <a:stretch>
            <a:fillRect/>
          </a:stretch>
        </p:blipFill>
        <p:spPr bwMode="auto">
          <a:xfrm>
            <a:off x="1600200" y="4343400"/>
            <a:ext cx="2057400" cy="914400"/>
          </a:xfrm>
          <a:prstGeom prst="rect">
            <a:avLst/>
          </a:prstGeom>
          <a:noFill/>
        </p:spPr>
      </p:pic>
      <p:pic>
        <p:nvPicPr>
          <p:cNvPr id="19460" name="Picture 4" descr="http://www.chartingnature.com/img/note-cards/great-lakes-gamefish-note-cards-2608.jpg"/>
          <p:cNvPicPr>
            <a:picLocks noChangeAspect="1" noChangeArrowheads="1"/>
          </p:cNvPicPr>
          <p:nvPr/>
        </p:nvPicPr>
        <p:blipFill>
          <a:blip r:embed="rId4" cstate="print">
            <a:clrChange>
              <a:clrFrom>
                <a:srgbClr val="FBFFFA"/>
              </a:clrFrom>
              <a:clrTo>
                <a:srgbClr val="FBFFFA">
                  <a:alpha val="0"/>
                </a:srgbClr>
              </a:clrTo>
            </a:clrChange>
          </a:blip>
          <a:srcRect t="20513" r="63200" b="56044"/>
          <a:stretch>
            <a:fillRect/>
          </a:stretch>
        </p:blipFill>
        <p:spPr bwMode="auto">
          <a:xfrm>
            <a:off x="1371601" y="2527852"/>
            <a:ext cx="2590800" cy="901148"/>
          </a:xfrm>
          <a:prstGeom prst="rect">
            <a:avLst/>
          </a:prstGeom>
          <a:noFill/>
        </p:spPr>
      </p:pic>
      <p:pic>
        <p:nvPicPr>
          <p:cNvPr id="19462" name="Picture 6" descr="http://www.chartingnature.com/img/note-cards/great-lakes-gamefish-note-cards-2608.jpg"/>
          <p:cNvPicPr>
            <a:picLocks noChangeAspect="1" noChangeArrowheads="1"/>
          </p:cNvPicPr>
          <p:nvPr/>
        </p:nvPicPr>
        <p:blipFill>
          <a:blip r:embed="rId4" cstate="print">
            <a:clrChange>
              <a:clrFrom>
                <a:srgbClr val="FFFFFB"/>
              </a:clrFrom>
              <a:clrTo>
                <a:srgbClr val="FFFFFB">
                  <a:alpha val="0"/>
                </a:srgbClr>
              </a:clrTo>
            </a:clrChange>
          </a:blip>
          <a:srcRect t="64469" r="63200" b="9157"/>
          <a:stretch>
            <a:fillRect/>
          </a:stretch>
        </p:blipFill>
        <p:spPr bwMode="auto">
          <a:xfrm>
            <a:off x="1295400" y="5754756"/>
            <a:ext cx="2819400" cy="1103243"/>
          </a:xfrm>
          <a:prstGeom prst="rect">
            <a:avLst/>
          </a:prstGeom>
          <a:noFill/>
        </p:spPr>
      </p:pic>
      <p:pic>
        <p:nvPicPr>
          <p:cNvPr id="19464" name="Picture 8" descr="http://www.chartingnature.com/img/note-cards/great-lakes-gamefish-note-cards-2608.jpg"/>
          <p:cNvPicPr>
            <a:picLocks noChangeAspect="1" noChangeArrowheads="1"/>
          </p:cNvPicPr>
          <p:nvPr/>
        </p:nvPicPr>
        <p:blipFill>
          <a:blip r:embed="rId4" cstate="print">
            <a:clrChange>
              <a:clrFrom>
                <a:srgbClr val="FFFFFF"/>
              </a:clrFrom>
              <a:clrTo>
                <a:srgbClr val="FFFFFF">
                  <a:alpha val="0"/>
                </a:srgbClr>
              </a:clrTo>
            </a:clrChange>
          </a:blip>
          <a:srcRect l="36800" t="20513" r="34400" b="53113"/>
          <a:stretch>
            <a:fillRect/>
          </a:stretch>
        </p:blipFill>
        <p:spPr bwMode="auto">
          <a:xfrm>
            <a:off x="1828800" y="5105400"/>
            <a:ext cx="1676400" cy="838200"/>
          </a:xfrm>
          <a:prstGeom prst="rect">
            <a:avLst/>
          </a:prstGeom>
          <a:noFill/>
        </p:spPr>
      </p:pic>
      <p:pic>
        <p:nvPicPr>
          <p:cNvPr id="19466" name="Picture 10" descr="https://encrypted-tbn1.gstatic.com/images?q=tbn:ANd9GcRfXb1b_dQ9wziIAKq7D23sLtbZpz9v_EYhsLBe86O7qlMNHo7DYw"/>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19200" y="3352800"/>
            <a:ext cx="2838450" cy="1089902"/>
          </a:xfrm>
          <a:prstGeom prst="rect">
            <a:avLst/>
          </a:prstGeom>
          <a:noFill/>
        </p:spPr>
      </p:pic>
      <p:sp>
        <p:nvSpPr>
          <p:cNvPr id="11" name="TextBox 10"/>
          <p:cNvSpPr txBox="1"/>
          <p:nvPr/>
        </p:nvSpPr>
        <p:spPr>
          <a:xfrm>
            <a:off x="2590800" y="6248400"/>
            <a:ext cx="533400" cy="461665"/>
          </a:xfrm>
          <a:prstGeom prst="rect">
            <a:avLst/>
          </a:prstGeom>
          <a:noFill/>
        </p:spPr>
        <p:txBody>
          <a:bodyPr wrap="square" rtlCol="0">
            <a:spAutoFit/>
          </a:bodyPr>
          <a:lstStyle/>
          <a:p>
            <a:r>
              <a:rPr lang="en-US" sz="2400" b="1" dirty="0" smtClean="0">
                <a:solidFill>
                  <a:srgbClr val="000000"/>
                </a:solidFill>
              </a:rPr>
              <a:t>10</a:t>
            </a:r>
            <a:endParaRPr lang="en-US" sz="2400" b="1" dirty="0">
              <a:solidFill>
                <a:srgbClr val="000000"/>
              </a:solidFill>
            </a:endParaRPr>
          </a:p>
        </p:txBody>
      </p:sp>
      <p:sp>
        <p:nvSpPr>
          <p:cNvPr id="12" name="TextBox 11"/>
          <p:cNvSpPr txBox="1"/>
          <p:nvPr/>
        </p:nvSpPr>
        <p:spPr>
          <a:xfrm>
            <a:off x="2514600" y="4648200"/>
            <a:ext cx="533400" cy="461665"/>
          </a:xfrm>
          <a:prstGeom prst="rect">
            <a:avLst/>
          </a:prstGeom>
          <a:noFill/>
        </p:spPr>
        <p:txBody>
          <a:bodyPr wrap="square" rtlCol="0">
            <a:spAutoFit/>
          </a:bodyPr>
          <a:lstStyle/>
          <a:p>
            <a:r>
              <a:rPr lang="en-US" sz="2400" b="1" dirty="0" smtClean="0">
                <a:solidFill>
                  <a:srgbClr val="000000"/>
                </a:solidFill>
              </a:rPr>
              <a:t>11</a:t>
            </a:r>
            <a:endParaRPr lang="en-US" sz="2400" b="1" dirty="0">
              <a:solidFill>
                <a:srgbClr val="000000"/>
              </a:solidFill>
            </a:endParaRPr>
          </a:p>
        </p:txBody>
      </p:sp>
      <p:sp>
        <p:nvSpPr>
          <p:cNvPr id="13" name="TextBox 12"/>
          <p:cNvSpPr txBox="1"/>
          <p:nvPr/>
        </p:nvSpPr>
        <p:spPr>
          <a:xfrm>
            <a:off x="2895600" y="5410200"/>
            <a:ext cx="533400" cy="461665"/>
          </a:xfrm>
          <a:prstGeom prst="rect">
            <a:avLst/>
          </a:prstGeom>
          <a:noFill/>
        </p:spPr>
        <p:txBody>
          <a:bodyPr wrap="square" rtlCol="0">
            <a:spAutoFit/>
          </a:bodyPr>
          <a:lstStyle/>
          <a:p>
            <a:r>
              <a:rPr lang="en-US" sz="2400" b="1" dirty="0" smtClean="0">
                <a:solidFill>
                  <a:srgbClr val="000000"/>
                </a:solidFill>
              </a:rPr>
              <a:t>10</a:t>
            </a:r>
            <a:endParaRPr lang="en-US" sz="2400" b="1" dirty="0">
              <a:solidFill>
                <a:srgbClr val="000000"/>
              </a:solidFill>
            </a:endParaRPr>
          </a:p>
        </p:txBody>
      </p:sp>
      <p:sp>
        <p:nvSpPr>
          <p:cNvPr id="14" name="TextBox 13"/>
          <p:cNvSpPr txBox="1"/>
          <p:nvPr/>
        </p:nvSpPr>
        <p:spPr>
          <a:xfrm>
            <a:off x="2286000" y="3657600"/>
            <a:ext cx="533400" cy="461665"/>
          </a:xfrm>
          <a:prstGeom prst="rect">
            <a:avLst/>
          </a:prstGeom>
          <a:noFill/>
        </p:spPr>
        <p:txBody>
          <a:bodyPr wrap="square" rtlCol="0">
            <a:spAutoFit/>
          </a:bodyPr>
          <a:lstStyle/>
          <a:p>
            <a:r>
              <a:rPr lang="en-US" sz="2400" b="1" dirty="0" smtClean="0">
                <a:solidFill>
                  <a:srgbClr val="000000"/>
                </a:solidFill>
              </a:rPr>
              <a:t>11</a:t>
            </a:r>
            <a:endParaRPr lang="en-US" sz="2400" b="1" dirty="0">
              <a:solidFill>
                <a:srgbClr val="000000"/>
              </a:solidFill>
            </a:endParaRPr>
          </a:p>
        </p:txBody>
      </p:sp>
      <p:sp>
        <p:nvSpPr>
          <p:cNvPr id="15" name="TextBox 14"/>
          <p:cNvSpPr txBox="1"/>
          <p:nvPr/>
        </p:nvSpPr>
        <p:spPr>
          <a:xfrm>
            <a:off x="2514600" y="2819400"/>
            <a:ext cx="533400" cy="461665"/>
          </a:xfrm>
          <a:prstGeom prst="rect">
            <a:avLst/>
          </a:prstGeom>
          <a:noFill/>
        </p:spPr>
        <p:txBody>
          <a:bodyPr wrap="square" rtlCol="0">
            <a:spAutoFit/>
          </a:bodyPr>
          <a:lstStyle/>
          <a:p>
            <a:r>
              <a:rPr lang="en-US" sz="2400" b="1" dirty="0" smtClean="0">
                <a:solidFill>
                  <a:schemeClr val="tx1">
                    <a:lumMod val="60000"/>
                    <a:lumOff val="40000"/>
                  </a:schemeClr>
                </a:solidFill>
              </a:rPr>
              <a:t>16</a:t>
            </a:r>
            <a:endParaRPr lang="en-US" sz="2400" b="1" dirty="0">
              <a:solidFill>
                <a:schemeClr val="tx1">
                  <a:lumMod val="60000"/>
                  <a:lumOff val="40000"/>
                </a:schemeClr>
              </a:solidFill>
            </a:endParaRPr>
          </a:p>
        </p:txBody>
      </p:sp>
      <p:pic>
        <p:nvPicPr>
          <p:cNvPr id="19468" name="Picture 12" descr="http://www.gotmyfishon.com/files/images/fish/rock-bass.png?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752600" y="1676400"/>
            <a:ext cx="2019300" cy="953110"/>
          </a:xfrm>
          <a:prstGeom prst="rect">
            <a:avLst/>
          </a:prstGeom>
          <a:noFill/>
        </p:spPr>
      </p:pic>
      <p:sp>
        <p:nvSpPr>
          <p:cNvPr id="17" name="TextBox 16"/>
          <p:cNvSpPr txBox="1"/>
          <p:nvPr/>
        </p:nvSpPr>
        <p:spPr>
          <a:xfrm>
            <a:off x="2438400" y="2057400"/>
            <a:ext cx="533400" cy="461665"/>
          </a:xfrm>
          <a:prstGeom prst="rect">
            <a:avLst/>
          </a:prstGeom>
          <a:noFill/>
        </p:spPr>
        <p:txBody>
          <a:bodyPr wrap="square" rtlCol="0">
            <a:spAutoFit/>
          </a:bodyPr>
          <a:lstStyle/>
          <a:p>
            <a:r>
              <a:rPr lang="en-US" sz="2400" b="1" dirty="0" smtClean="0">
                <a:solidFill>
                  <a:srgbClr val="000000"/>
                </a:solidFill>
              </a:rPr>
              <a:t>19</a:t>
            </a:r>
            <a:endParaRPr lang="en-US" sz="2400" b="1" dirty="0">
              <a:solidFill>
                <a:srgbClr val="000000"/>
              </a:solidFill>
            </a:endParaRPr>
          </a:p>
        </p:txBody>
      </p:sp>
      <p:pic>
        <p:nvPicPr>
          <p:cNvPr id="19470" name="Picture 14" descr="http://www.michigan.gov/images/sucker_36460_7.jpg"/>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676400" y="838200"/>
            <a:ext cx="2247900" cy="916907"/>
          </a:xfrm>
          <a:prstGeom prst="rect">
            <a:avLst/>
          </a:prstGeom>
          <a:noFill/>
        </p:spPr>
      </p:pic>
      <p:sp>
        <p:nvSpPr>
          <p:cNvPr id="19" name="TextBox 18"/>
          <p:cNvSpPr txBox="1"/>
          <p:nvPr/>
        </p:nvSpPr>
        <p:spPr>
          <a:xfrm>
            <a:off x="2362200" y="1143000"/>
            <a:ext cx="609600" cy="461665"/>
          </a:xfrm>
          <a:prstGeom prst="rect">
            <a:avLst/>
          </a:prstGeom>
          <a:noFill/>
        </p:spPr>
        <p:txBody>
          <a:bodyPr wrap="square" rtlCol="0">
            <a:spAutoFit/>
          </a:bodyPr>
          <a:lstStyle/>
          <a:p>
            <a:r>
              <a:rPr lang="en-US" sz="2400" b="1" dirty="0" smtClean="0">
                <a:solidFill>
                  <a:srgbClr val="000000"/>
                </a:solidFill>
              </a:rPr>
              <a:t>29</a:t>
            </a:r>
            <a:endParaRPr lang="en-US" sz="2400" b="1" dirty="0">
              <a:solidFill>
                <a:srgbClr val="000000"/>
              </a:solidFill>
            </a:endParaRPr>
          </a:p>
        </p:txBody>
      </p:sp>
      <p:pic>
        <p:nvPicPr>
          <p:cNvPr id="19472" name="Picture 16" descr="http://fish.dnr.cornell.edu/nyfish/Percidae/sauger.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638800" y="685800"/>
            <a:ext cx="3219718" cy="1143000"/>
          </a:xfrm>
          <a:prstGeom prst="rect">
            <a:avLst/>
          </a:prstGeom>
          <a:noFill/>
        </p:spPr>
      </p:pic>
      <p:sp>
        <p:nvSpPr>
          <p:cNvPr id="21" name="TextBox 20"/>
          <p:cNvSpPr txBox="1"/>
          <p:nvPr/>
        </p:nvSpPr>
        <p:spPr>
          <a:xfrm>
            <a:off x="7620000" y="1219200"/>
            <a:ext cx="304800" cy="461665"/>
          </a:xfrm>
          <a:prstGeom prst="rect">
            <a:avLst/>
          </a:prstGeom>
          <a:noFill/>
        </p:spPr>
        <p:txBody>
          <a:bodyPr wrap="square" rtlCol="0">
            <a:spAutoFit/>
          </a:bodyPr>
          <a:lstStyle/>
          <a:p>
            <a:r>
              <a:rPr lang="en-US" sz="2400" b="1" dirty="0" smtClean="0">
                <a:solidFill>
                  <a:srgbClr val="000000"/>
                </a:solidFill>
              </a:rPr>
              <a:t>8</a:t>
            </a:r>
            <a:endParaRPr lang="en-US" sz="2400" b="1" dirty="0">
              <a:solidFill>
                <a:srgbClr val="000000"/>
              </a:solidFill>
            </a:endParaRPr>
          </a:p>
        </p:txBody>
      </p:sp>
      <p:pic>
        <p:nvPicPr>
          <p:cNvPr id="19474" name="Picture 18" descr="https://encrypted-tbn2.gstatic.com/images?q=tbn:ANd9GcRGw1xGc1dvIASAPEKeLjM9AinQ1d-CfHDcbzGC6MSdeo65tDST"/>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5562600" y="3124200"/>
            <a:ext cx="3177959" cy="1676400"/>
          </a:xfrm>
          <a:prstGeom prst="rect">
            <a:avLst/>
          </a:prstGeom>
          <a:noFill/>
        </p:spPr>
      </p:pic>
      <p:sp>
        <p:nvSpPr>
          <p:cNvPr id="23" name="TextBox 22"/>
          <p:cNvSpPr txBox="1"/>
          <p:nvPr/>
        </p:nvSpPr>
        <p:spPr>
          <a:xfrm>
            <a:off x="6858000" y="3657600"/>
            <a:ext cx="304800" cy="523220"/>
          </a:xfrm>
          <a:prstGeom prst="rect">
            <a:avLst/>
          </a:prstGeom>
          <a:noFill/>
        </p:spPr>
        <p:txBody>
          <a:bodyPr wrap="square" rtlCol="0">
            <a:spAutoFit/>
          </a:bodyPr>
          <a:lstStyle/>
          <a:p>
            <a:r>
              <a:rPr lang="en-US" sz="2800" b="1" dirty="0" smtClean="0">
                <a:solidFill>
                  <a:srgbClr val="000000"/>
                </a:solidFill>
              </a:rPr>
              <a:t>6</a:t>
            </a:r>
            <a:endParaRPr lang="en-US" sz="2800" b="1" dirty="0">
              <a:solidFill>
                <a:srgbClr val="000000"/>
              </a:solidFill>
            </a:endParaRPr>
          </a:p>
        </p:txBody>
      </p:sp>
      <p:pic>
        <p:nvPicPr>
          <p:cNvPr id="19478" name="Picture 22" descr="http://www.rook.org/earl/bwca/nature/fish/hiodonter.gif"/>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638800" y="1828800"/>
            <a:ext cx="3067050" cy="1371601"/>
          </a:xfrm>
          <a:prstGeom prst="rect">
            <a:avLst/>
          </a:prstGeom>
          <a:noFill/>
        </p:spPr>
      </p:pic>
      <p:sp>
        <p:nvSpPr>
          <p:cNvPr id="26" name="TextBox 25"/>
          <p:cNvSpPr txBox="1"/>
          <p:nvPr/>
        </p:nvSpPr>
        <p:spPr>
          <a:xfrm>
            <a:off x="6705600" y="2362200"/>
            <a:ext cx="304800" cy="523220"/>
          </a:xfrm>
          <a:prstGeom prst="rect">
            <a:avLst/>
          </a:prstGeom>
          <a:noFill/>
        </p:spPr>
        <p:txBody>
          <a:bodyPr wrap="square" rtlCol="0">
            <a:spAutoFit/>
          </a:bodyPr>
          <a:lstStyle/>
          <a:p>
            <a:r>
              <a:rPr lang="en-US" sz="2800" b="1" dirty="0" smtClean="0">
                <a:solidFill>
                  <a:srgbClr val="000000"/>
                </a:solidFill>
              </a:rPr>
              <a:t>7</a:t>
            </a:r>
            <a:endParaRPr lang="en-US" sz="2800" b="1" dirty="0">
              <a:solidFill>
                <a:srgbClr val="000000"/>
              </a:solidFill>
            </a:endParaRPr>
          </a:p>
        </p:txBody>
      </p:sp>
      <p:pic>
        <p:nvPicPr>
          <p:cNvPr id="19480" name="Picture 24" descr="https://encrypted-tbn3.gstatic.com/images?q=tbn:ANd9GcT5fV_H_RlVrIkURcUy_R3v2GVmjrNHhF6QNPJxM-NfxWn7aBWE"/>
          <p:cNvPicPr>
            <a:picLocks noChangeAspect="1" noChangeArrowheads="1"/>
          </p:cNvPicPr>
          <p:nvPr/>
        </p:nvPicPr>
        <p:blipFill>
          <a:blip r:embed="rId11" cstate="print">
            <a:clrChange>
              <a:clrFrom>
                <a:srgbClr val="FAFAFA"/>
              </a:clrFrom>
              <a:clrTo>
                <a:srgbClr val="FAFAFA">
                  <a:alpha val="0"/>
                </a:srgbClr>
              </a:clrTo>
            </a:clrChange>
          </a:blip>
          <a:srcRect/>
          <a:stretch>
            <a:fillRect/>
          </a:stretch>
        </p:blipFill>
        <p:spPr bwMode="auto">
          <a:xfrm>
            <a:off x="5791200" y="4572000"/>
            <a:ext cx="2847975" cy="1609726"/>
          </a:xfrm>
          <a:prstGeom prst="rect">
            <a:avLst/>
          </a:prstGeom>
          <a:noFill/>
        </p:spPr>
      </p:pic>
      <p:sp>
        <p:nvSpPr>
          <p:cNvPr id="28" name="TextBox 27"/>
          <p:cNvSpPr txBox="1"/>
          <p:nvPr/>
        </p:nvSpPr>
        <p:spPr>
          <a:xfrm>
            <a:off x="7848600" y="5562600"/>
            <a:ext cx="304800" cy="523220"/>
          </a:xfrm>
          <a:prstGeom prst="rect">
            <a:avLst/>
          </a:prstGeom>
          <a:noFill/>
        </p:spPr>
        <p:txBody>
          <a:bodyPr wrap="square" rtlCol="0">
            <a:spAutoFit/>
          </a:bodyPr>
          <a:lstStyle/>
          <a:p>
            <a:r>
              <a:rPr lang="en-US" sz="2800" b="1" dirty="0" smtClean="0">
                <a:solidFill>
                  <a:srgbClr val="000000"/>
                </a:solidFill>
              </a:rPr>
              <a:t>3</a:t>
            </a:r>
            <a:endParaRPr lang="en-US" sz="2800" b="1" dirty="0">
              <a:solidFill>
                <a:srgbClr val="000000"/>
              </a:solidFill>
            </a:endParaRPr>
          </a:p>
        </p:txBody>
      </p:sp>
      <p:pic>
        <p:nvPicPr>
          <p:cNvPr id="19482" name="Picture 26" descr="http://www.fpc.org/bon_jda/Pictures/silver%20lamprey.jp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flipV="1">
            <a:off x="5638800" y="6324600"/>
            <a:ext cx="3200400" cy="397705"/>
          </a:xfrm>
          <a:prstGeom prst="rect">
            <a:avLst/>
          </a:prstGeom>
          <a:noFill/>
        </p:spPr>
      </p:pic>
      <p:sp>
        <p:nvSpPr>
          <p:cNvPr id="30" name="TextBox 29"/>
          <p:cNvSpPr txBox="1"/>
          <p:nvPr/>
        </p:nvSpPr>
        <p:spPr>
          <a:xfrm>
            <a:off x="8534400" y="6019800"/>
            <a:ext cx="304800" cy="523220"/>
          </a:xfrm>
          <a:prstGeom prst="rect">
            <a:avLst/>
          </a:prstGeom>
          <a:noFill/>
        </p:spPr>
        <p:txBody>
          <a:bodyPr wrap="square" rtlCol="0">
            <a:spAutoFit/>
          </a:bodyPr>
          <a:lstStyle/>
          <a:p>
            <a:r>
              <a:rPr lang="en-US" sz="2800" b="1" dirty="0" smtClean="0">
                <a:solidFill>
                  <a:srgbClr val="000000"/>
                </a:solidFill>
              </a:rPr>
              <a:t>1</a:t>
            </a:r>
            <a:endParaRPr lang="en-US" sz="2800" b="1" dirty="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371600"/>
          </a:xfrm>
        </p:spPr>
        <p:style>
          <a:lnRef idx="1">
            <a:schemeClr val="accent1"/>
          </a:lnRef>
          <a:fillRef idx="2">
            <a:schemeClr val="accent1"/>
          </a:fillRef>
          <a:effectRef idx="1">
            <a:schemeClr val="accent1"/>
          </a:effectRef>
          <a:fontRef idx="minor">
            <a:schemeClr val="dk1"/>
          </a:fontRef>
        </p:style>
        <p:txBody>
          <a:bodyPr/>
          <a:lstStyle/>
          <a:p>
            <a:r>
              <a:rPr lang="en-US" dirty="0" smtClean="0"/>
              <a:t>Red Lake River </a:t>
            </a:r>
            <a:br>
              <a:rPr lang="en-US" dirty="0" smtClean="0"/>
            </a:br>
            <a:r>
              <a:rPr lang="en-US" dirty="0" smtClean="0"/>
              <a:t>Major Sub-Watershed</a:t>
            </a:r>
            <a:endParaRPr lang="en-US" dirty="0"/>
          </a:p>
        </p:txBody>
      </p:sp>
      <p:pic>
        <p:nvPicPr>
          <p:cNvPr id="4" name="Content Placeholder 3" descr="RLR_DisplayMap.jpg"/>
          <p:cNvPicPr>
            <a:picLocks noGrp="1" noChangeAspect="1"/>
          </p:cNvPicPr>
          <p:nvPr>
            <p:ph idx="1"/>
          </p:nvPr>
        </p:nvPicPr>
        <p:blipFill>
          <a:blip r:embed="rId2" cstate="print"/>
          <a:srcRect l="8480" t="21704" r="16554" b="23880"/>
          <a:stretch>
            <a:fillRect/>
          </a:stretch>
        </p:blipFill>
        <p:spPr>
          <a:xfrm>
            <a:off x="0" y="1524000"/>
            <a:ext cx="9144000" cy="5128846"/>
          </a:xfr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Corey\My Pictures\2012 8 August\DSC00008.JPG"/>
          <p:cNvPicPr>
            <a:picLocks noChangeAspect="1" noChangeArrowheads="1"/>
          </p:cNvPicPr>
          <p:nvPr/>
        </p:nvPicPr>
        <p:blipFill>
          <a:blip r:embed="rId2" cstate="print"/>
          <a:srcRect/>
          <a:stretch>
            <a:fillRect/>
          </a:stretch>
        </p:blipFill>
        <p:spPr bwMode="auto">
          <a:xfrm>
            <a:off x="1" y="4455356"/>
            <a:ext cx="2895600" cy="2174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11" descr="P:\Corey\My Pictures\2012 8 August\DSC00069.JPG"/>
          <p:cNvPicPr>
            <a:picLocks noChangeAspect="1" noChangeArrowheads="1"/>
          </p:cNvPicPr>
          <p:nvPr/>
        </p:nvPicPr>
        <p:blipFill>
          <a:blip r:embed="rId3" cstate="print"/>
          <a:srcRect/>
          <a:stretch>
            <a:fillRect/>
          </a:stretch>
        </p:blipFill>
        <p:spPr bwMode="auto">
          <a:xfrm>
            <a:off x="6096000" y="1905000"/>
            <a:ext cx="2933700"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descr="P:\Corey\My Pictures\2012 7 July\IMG_0978.JPG"/>
          <p:cNvPicPr>
            <a:picLocks noChangeAspect="1" noChangeArrowheads="1"/>
          </p:cNvPicPr>
          <p:nvPr/>
        </p:nvPicPr>
        <p:blipFill>
          <a:blip r:embed="rId4" cstate="print"/>
          <a:srcRect t="-317" r="-237" b="-636"/>
          <a:stretch>
            <a:fillRect/>
          </a:stretch>
        </p:blipFill>
        <p:spPr bwMode="auto">
          <a:xfrm>
            <a:off x="0" y="1905000"/>
            <a:ext cx="295275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6" name="Picture 10" descr="P:\Corey\My Pictures\2012 8 August\DSC00080.JPG"/>
          <p:cNvPicPr>
            <a:picLocks noChangeAspect="1" noChangeArrowheads="1"/>
          </p:cNvPicPr>
          <p:nvPr/>
        </p:nvPicPr>
        <p:blipFill>
          <a:blip r:embed="rId5" cstate="print"/>
          <a:srcRect/>
          <a:stretch>
            <a:fillRect/>
          </a:stretch>
        </p:blipFill>
        <p:spPr bwMode="auto">
          <a:xfrm>
            <a:off x="3048000" y="1905000"/>
            <a:ext cx="2933700"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7" name="Picture 9" descr="P:\Corey\My Pictures\2012 9 September\DSC00191.JPG"/>
          <p:cNvPicPr>
            <a:picLocks noChangeArrowheads="1"/>
          </p:cNvPicPr>
          <p:nvPr/>
        </p:nvPicPr>
        <p:blipFill>
          <a:blip r:embed="rId6" cstate="print"/>
          <a:srcRect/>
          <a:stretch>
            <a:fillRect/>
          </a:stretch>
        </p:blipFill>
        <p:spPr bwMode="auto">
          <a:xfrm>
            <a:off x="2971800" y="4419600"/>
            <a:ext cx="3124200" cy="2286000"/>
          </a:xfrm>
          <a:prstGeom prst="rect">
            <a:avLst/>
          </a:prstGeom>
          <a:noFill/>
          <a:ln w="9525">
            <a:noFill/>
            <a:miter lim="800000"/>
            <a:headEnd/>
            <a:tailEnd/>
          </a:ln>
        </p:spPr>
      </p:pic>
      <p:pic>
        <p:nvPicPr>
          <p:cNvPr id="5129" name="Picture 9" descr="P:\Corey\157C Red Lake River Watershed Assessment Project\Task 6 - Stream Channel Stability Assessment\BEHI Photos\DSC00050.JPG"/>
          <p:cNvPicPr>
            <a:picLocks noChangeAspect="1" noChangeArrowheads="1"/>
          </p:cNvPicPr>
          <p:nvPr/>
        </p:nvPicPr>
        <p:blipFill>
          <a:blip r:embed="rId7" cstate="print"/>
          <a:srcRect/>
          <a:stretch>
            <a:fillRect/>
          </a:stretch>
        </p:blipFill>
        <p:spPr bwMode="auto">
          <a:xfrm>
            <a:off x="6096000" y="4419600"/>
            <a:ext cx="29464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txBox="1">
            <a:spLocks/>
          </p:cNvSpPr>
          <p:nvPr/>
        </p:nvSpPr>
        <p:spPr bwMode="auto">
          <a:xfrm>
            <a:off x="838200" y="152400"/>
            <a:ext cx="7772400" cy="13716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lumMod val="50000"/>
                  </a:schemeClr>
                </a:solidFill>
                <a:effectLst/>
                <a:uLnTx/>
                <a:uFillTx/>
                <a:latin typeface="+mj-lt"/>
                <a:ea typeface="+mj-ea"/>
                <a:cs typeface="+mj-cs"/>
              </a:rPr>
              <a:t>Stream Channel Stability Assessment (Geomorphology)</a:t>
            </a:r>
            <a:endParaRPr kumimoji="0" lang="en-US" sz="4400" b="0" i="0" u="none" strike="noStrike" kern="0" cap="none" spc="0" normalizeH="0" baseline="0" noProof="0" dirty="0">
              <a:ln>
                <a:noFill/>
              </a:ln>
              <a:solidFill>
                <a:schemeClr val="tx1">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solidFill>
                  <a:schemeClr val="tx1">
                    <a:lumMod val="50000"/>
                  </a:schemeClr>
                </a:solidFill>
              </a:rPr>
              <a:t>Stressor Identification</a:t>
            </a:r>
            <a:endParaRPr lang="en-US" dirty="0">
              <a:solidFill>
                <a:schemeClr val="tx1">
                  <a:lumMod val="50000"/>
                </a:schemeClr>
              </a:solidFill>
            </a:endParaRPr>
          </a:p>
        </p:txBody>
      </p:sp>
      <p:pic>
        <p:nvPicPr>
          <p:cNvPr id="47105" name="Picture 1" descr="P:\Corey\My Pictures\2012 6 June\IMG_0865.JPG"/>
          <p:cNvPicPr>
            <a:picLocks noChangeAspect="1" noChangeArrowheads="1"/>
          </p:cNvPicPr>
          <p:nvPr/>
        </p:nvPicPr>
        <p:blipFill>
          <a:blip r:embed="rId3" cstate="print"/>
          <a:srcRect/>
          <a:stretch>
            <a:fillRect/>
          </a:stretch>
        </p:blipFill>
        <p:spPr bwMode="auto">
          <a:xfrm>
            <a:off x="4846637" y="1219200"/>
            <a:ext cx="4297363" cy="3223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Trees removed from a windbreak in LaMoure County are piled up to dry. The wood will likely be burned later. Aging shelterbelts and windbreaks are being removed all over the eastern Dakotas. Photo by the LaMoure Chronicle"/>
          <p:cNvPicPr/>
          <p:nvPr/>
        </p:nvPicPr>
        <p:blipFill>
          <a:blip r:embed="rId4" cstate="print"/>
          <a:srcRect/>
          <a:stretch>
            <a:fillRect/>
          </a:stretch>
        </p:blipFill>
        <p:spPr bwMode="auto">
          <a:xfrm>
            <a:off x="4170444" y="4459184"/>
            <a:ext cx="4973556" cy="2398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srcRect l="24549" r="19658"/>
          <a:stretch>
            <a:fillRect/>
          </a:stretch>
        </p:blipFill>
        <p:spPr bwMode="auto">
          <a:xfrm>
            <a:off x="0" y="1295400"/>
            <a:ext cx="2298483"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108" name="Picture 4" descr="P:\Corey\My Pictures\2012 4 April\IMG_0779.JPG"/>
          <p:cNvPicPr>
            <a:picLocks noChangeAspect="1" noChangeArrowheads="1"/>
          </p:cNvPicPr>
          <p:nvPr/>
        </p:nvPicPr>
        <p:blipFill>
          <a:blip r:embed="rId6" cstate="print"/>
          <a:srcRect t="14056" r="26200" b="47792"/>
          <a:stretch>
            <a:fillRect/>
          </a:stretch>
        </p:blipFill>
        <p:spPr bwMode="auto">
          <a:xfrm>
            <a:off x="-1" y="4953000"/>
            <a:ext cx="491289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3" descr="P:\Corey\157C Red Lake River Watershed Assessment Project\Task 6 - Stream Channel Stability Assessment\BEHI Photos\DSC00234.JPG"/>
          <p:cNvPicPr>
            <a:picLocks noChangeAspect="1" noChangeArrowheads="1"/>
          </p:cNvPicPr>
          <p:nvPr/>
        </p:nvPicPr>
        <p:blipFill>
          <a:blip r:embed="rId7" cstate="print"/>
          <a:srcRect/>
          <a:stretch>
            <a:fillRect/>
          </a:stretch>
        </p:blipFill>
        <p:spPr bwMode="auto">
          <a:xfrm>
            <a:off x="2057400" y="2209800"/>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solidFill>
                  <a:schemeClr val="tx1">
                    <a:lumMod val="50000"/>
                  </a:schemeClr>
                </a:solidFill>
              </a:rPr>
              <a:t>Crookston Stormwater Study</a:t>
            </a:r>
            <a:endParaRPr lang="en-US" dirty="0">
              <a:solidFill>
                <a:schemeClr val="tx1">
                  <a:lumMod val="50000"/>
                </a:schemeClr>
              </a:solidFill>
            </a:endParaRPr>
          </a:p>
        </p:txBody>
      </p:sp>
      <p:pic>
        <p:nvPicPr>
          <p:cNvPr id="7" name="Picture 6" descr="Crookston Map.jpg"/>
          <p:cNvPicPr/>
          <p:nvPr/>
        </p:nvPicPr>
        <p:blipFill>
          <a:blip r:embed="rId2" cstate="print"/>
          <a:stretch>
            <a:fillRect/>
          </a:stretch>
        </p:blipFill>
        <p:spPr>
          <a:xfrm>
            <a:off x="2590800" y="1828800"/>
            <a:ext cx="6553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Dumping snow on river bank 2.JPG"/>
          <p:cNvPicPr>
            <a:picLocks noChangeAspect="1"/>
          </p:cNvPicPr>
          <p:nvPr/>
        </p:nvPicPr>
        <p:blipFill>
          <a:blip r:embed="rId3" cstate="print"/>
          <a:stretch>
            <a:fillRect/>
          </a:stretch>
        </p:blipFill>
        <p:spPr>
          <a:xfrm>
            <a:off x="0" y="1371600"/>
            <a:ext cx="4191000" cy="302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1655.JPG"/>
          <p:cNvPicPr/>
          <p:nvPr/>
        </p:nvPicPr>
        <p:blipFill>
          <a:blip r:embed="rId4" cstate="print"/>
          <a:srcRect l="13428" r="13429"/>
          <a:stretch>
            <a:fillRect/>
          </a:stretch>
        </p:blipFill>
        <p:spPr>
          <a:xfrm>
            <a:off x="7239000" y="1371601"/>
            <a:ext cx="19050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Civic Engagement</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dirty="0" smtClean="0"/>
              <a:t>Lori Clark of RMB Environmental Laboratories, has been hired as a subcontractor</a:t>
            </a:r>
          </a:p>
          <a:p>
            <a:r>
              <a:rPr lang="en-US" dirty="0" smtClean="0"/>
              <a:t>Expansion of public outreach and involvement</a:t>
            </a:r>
          </a:p>
        </p:txBody>
      </p:sp>
      <p:pic>
        <p:nvPicPr>
          <p:cNvPr id="4" name="Picture 45" descr="DSC_0357.jpg"/>
          <p:cNvPicPr>
            <a:picLocks noChangeAspect="1" noChangeArrowheads="1"/>
          </p:cNvPicPr>
          <p:nvPr/>
        </p:nvPicPr>
        <p:blipFill>
          <a:blip r:embed="rId2" cstate="print"/>
          <a:srcRect/>
          <a:stretch>
            <a:fillRect/>
          </a:stretch>
        </p:blipFill>
        <p:spPr bwMode="auto">
          <a:xfrm>
            <a:off x="4419600" y="3707824"/>
            <a:ext cx="4876800" cy="3241964"/>
          </a:xfrm>
          <a:prstGeom prst="rect">
            <a:avLst/>
          </a:prstGeom>
          <a:noFill/>
        </p:spPr>
      </p:pic>
      <p:pic>
        <p:nvPicPr>
          <p:cNvPr id="5" name="Picture 4" descr="2_20_RalphMtg.jpg"/>
          <p:cNvPicPr>
            <a:picLocks noChangeAspect="1"/>
          </p:cNvPicPr>
          <p:nvPr/>
        </p:nvPicPr>
        <p:blipFill>
          <a:blip r:embed="rId3" cstate="print"/>
          <a:stretch>
            <a:fillRect/>
          </a:stretch>
        </p:blipFill>
        <p:spPr>
          <a:xfrm>
            <a:off x="533400" y="4229100"/>
            <a:ext cx="3505200" cy="26289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447800"/>
          </a:xfrm>
        </p:spPr>
        <p:style>
          <a:lnRef idx="1">
            <a:schemeClr val="accent1"/>
          </a:lnRef>
          <a:fillRef idx="2">
            <a:schemeClr val="accent1"/>
          </a:fillRef>
          <a:effectRef idx="1">
            <a:schemeClr val="accent1"/>
          </a:effectRef>
          <a:fontRef idx="minor">
            <a:schemeClr val="dk1"/>
          </a:fontRef>
        </p:style>
        <p:txBody>
          <a:bodyPr/>
          <a:lstStyle/>
          <a:p>
            <a:r>
              <a:rPr lang="en-US" dirty="0" smtClean="0"/>
              <a:t>LIDAR Terrain Analysis</a:t>
            </a:r>
            <a:br>
              <a:rPr lang="en-US" dirty="0" smtClean="0"/>
            </a:br>
            <a:r>
              <a:rPr lang="en-US" dirty="0" smtClean="0"/>
              <a:t>Stream Power Index Development</a:t>
            </a:r>
            <a:endParaRPr lang="en-US" dirty="0"/>
          </a:p>
        </p:txBody>
      </p:sp>
      <p:pic>
        <p:nvPicPr>
          <p:cNvPr id="4" name="Content Placeholder 3" descr="RLR.jpg"/>
          <p:cNvPicPr>
            <a:picLocks noGrp="1" noChangeAspect="1"/>
          </p:cNvPicPr>
          <p:nvPr>
            <p:ph idx="1"/>
          </p:nvPr>
        </p:nvPicPr>
        <p:blipFill>
          <a:blip r:embed="rId2" cstate="print"/>
          <a:srcRect t="8696" b="2525"/>
          <a:stretch>
            <a:fillRect/>
          </a:stretch>
        </p:blipFill>
        <p:spPr>
          <a:xfrm>
            <a:off x="-1" y="1498840"/>
            <a:ext cx="9144001" cy="535916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447800"/>
          </a:xfrm>
        </p:spPr>
        <p:style>
          <a:lnRef idx="1">
            <a:schemeClr val="accent1"/>
          </a:lnRef>
          <a:fillRef idx="2">
            <a:schemeClr val="accent1"/>
          </a:fillRef>
          <a:effectRef idx="1">
            <a:schemeClr val="accent1"/>
          </a:effectRef>
          <a:fontRef idx="minor">
            <a:schemeClr val="dk1"/>
          </a:fontRef>
        </p:style>
        <p:txBody>
          <a:bodyPr/>
          <a:lstStyle/>
          <a:p>
            <a:r>
              <a:rPr lang="en-US" dirty="0" smtClean="0"/>
              <a:t>LIDAR Terrain Analysis</a:t>
            </a:r>
            <a:br>
              <a:rPr lang="en-US" dirty="0" smtClean="0"/>
            </a:br>
            <a:r>
              <a:rPr lang="en-US" dirty="0" smtClean="0"/>
              <a:t>Stream Power Index Development</a:t>
            </a:r>
            <a:endParaRPr lang="en-US" dirty="0"/>
          </a:p>
        </p:txBody>
      </p:sp>
      <p:sp>
        <p:nvSpPr>
          <p:cNvPr id="3" name="Content Placeholder 2"/>
          <p:cNvSpPr>
            <a:spLocks noGrp="1"/>
          </p:cNvSpPr>
          <p:nvPr>
            <p:ph idx="1"/>
          </p:nvPr>
        </p:nvSpPr>
        <p:spPr/>
        <p:txBody>
          <a:bodyPr/>
          <a:lstStyle/>
          <a:p>
            <a:endParaRPr lang="en-US"/>
          </a:p>
        </p:txBody>
      </p:sp>
      <p:pic>
        <p:nvPicPr>
          <p:cNvPr id="4" name="Picture 2" descr="\\RLWD-SBS\Users\james.blix\Documents\Ppt Presentations\CulvertInventory.jpg"/>
          <p:cNvPicPr>
            <a:picLocks noChangeAspect="1" noChangeArrowheads="1"/>
          </p:cNvPicPr>
          <p:nvPr/>
        </p:nvPicPr>
        <p:blipFill>
          <a:blip r:embed="rId2" cstate="print"/>
          <a:srcRect/>
          <a:stretch>
            <a:fillRect/>
          </a:stretch>
        </p:blipFill>
        <p:spPr bwMode="auto">
          <a:xfrm>
            <a:off x="652528" y="1447800"/>
            <a:ext cx="7772604" cy="5410200"/>
          </a:xfrm>
          <a:prstGeom prst="rect">
            <a:avLst/>
          </a:prstGeom>
          <a:noFill/>
          <a:ln>
            <a:solidFill>
              <a:schemeClr val="tx1">
                <a:lumMod val="95000"/>
                <a:lumOff val="5000"/>
              </a:schemeClr>
            </a:solidFill>
          </a:ln>
          <a:effectLst>
            <a:outerShdw blurRad="50800" dist="38100" dir="2700000" algn="tl"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PI_MudR.jpg"/>
          <p:cNvPicPr>
            <a:picLocks noGrp="1" noChangeAspect="1"/>
          </p:cNvPicPr>
          <p:nvPr>
            <p:ph idx="1"/>
          </p:nvPr>
        </p:nvPicPr>
        <p:blipFill>
          <a:blip r:embed="rId2" cstate="print">
            <a:clrChange>
              <a:clrFrom>
                <a:srgbClr val="FEFFFF"/>
              </a:clrFrom>
              <a:clrTo>
                <a:srgbClr val="FEFFFF">
                  <a:alpha val="0"/>
                </a:srgbClr>
              </a:clrTo>
            </a:clrChange>
          </a:blip>
          <a:srcRect l="2703" t="4054" r="6303" b="6757"/>
          <a:stretch>
            <a:fillRect/>
          </a:stretch>
        </p:blipFill>
        <p:spPr>
          <a:xfrm>
            <a:off x="103909" y="1524000"/>
            <a:ext cx="8243455" cy="5334000"/>
          </a:xfrm>
        </p:spPr>
      </p:pic>
      <p:sp>
        <p:nvSpPr>
          <p:cNvPr id="5" name="Title 4"/>
          <p:cNvSpPr>
            <a:spLocks noGrp="1"/>
          </p:cNvSpPr>
          <p:nvPr>
            <p:ph type="title"/>
          </p:nvPr>
        </p:nvSpPr>
        <p:spPr/>
        <p:txBody>
          <a:bodyPr/>
          <a:lstStyle/>
          <a:p>
            <a:endParaRPr lang="en-US"/>
          </a:p>
        </p:txBody>
      </p:sp>
      <p:sp>
        <p:nvSpPr>
          <p:cNvPr id="6" name="Title 1"/>
          <p:cNvSpPr txBox="1">
            <a:spLocks/>
          </p:cNvSpPr>
          <p:nvPr/>
        </p:nvSpPr>
        <p:spPr bwMode="auto">
          <a:xfrm>
            <a:off x="228600" y="0"/>
            <a:ext cx="8458200" cy="1447800"/>
          </a:xfrm>
          <a:prstGeom prst="rect">
            <a:avLst/>
          </a:prstGeom>
          <a:ln w="9525" cap="flat"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dk1"/>
                </a:solidFill>
                <a:effectLst/>
                <a:uLnTx/>
                <a:uFillTx/>
                <a:latin typeface="+mn-lt"/>
                <a:ea typeface="+mn-ea"/>
                <a:cs typeface="+mn-cs"/>
              </a:rPr>
              <a:t>LIDAR Terrain Analysis</a:t>
            </a:r>
            <a:br>
              <a:rPr kumimoji="0" lang="en-US" sz="4400" b="0" i="0" u="none" strike="noStrike" kern="0" cap="none" spc="0" normalizeH="0" baseline="0" noProof="0" smtClean="0">
                <a:ln>
                  <a:noFill/>
                </a:ln>
                <a:solidFill>
                  <a:schemeClr val="dk1"/>
                </a:solidFill>
                <a:effectLst/>
                <a:uLnTx/>
                <a:uFillTx/>
                <a:latin typeface="+mn-lt"/>
                <a:ea typeface="+mn-ea"/>
                <a:cs typeface="+mn-cs"/>
              </a:rPr>
            </a:br>
            <a:r>
              <a:rPr kumimoji="0" lang="en-US" sz="4400" b="0" i="0" u="none" strike="noStrike" kern="0" cap="none" spc="0" normalizeH="0" baseline="0" noProof="0" smtClean="0">
                <a:ln>
                  <a:noFill/>
                </a:ln>
                <a:solidFill>
                  <a:schemeClr val="dk1"/>
                </a:solidFill>
                <a:effectLst/>
                <a:uLnTx/>
                <a:uFillTx/>
                <a:latin typeface="+mn-lt"/>
                <a:ea typeface="+mn-ea"/>
                <a:cs typeface="+mn-cs"/>
              </a:rPr>
              <a:t>Stream Power Index Development</a:t>
            </a:r>
            <a:endParaRPr kumimoji="0" lang="en-US" sz="4400" b="0" i="0" u="none" strike="noStrike" kern="0" cap="none" spc="0" normalizeH="0" baseline="0" noProof="0" dirty="0">
              <a:ln>
                <a:noFill/>
              </a:ln>
              <a:solidFill>
                <a:schemeClr val="dk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401762"/>
          </a:xfrm>
        </p:spPr>
        <p:style>
          <a:lnRef idx="1">
            <a:schemeClr val="accent1"/>
          </a:lnRef>
          <a:fillRef idx="2">
            <a:schemeClr val="accent1"/>
          </a:fillRef>
          <a:effectRef idx="1">
            <a:schemeClr val="accent1"/>
          </a:effectRef>
          <a:fontRef idx="minor">
            <a:schemeClr val="dk1"/>
          </a:fontRef>
        </p:style>
        <p:txBody>
          <a:bodyPr/>
          <a:lstStyle/>
          <a:p>
            <a:r>
              <a:rPr lang="en-US" dirty="0" smtClean="0"/>
              <a:t>LIDAR Terrain Analysis</a:t>
            </a:r>
            <a:br>
              <a:rPr lang="en-US" dirty="0" smtClean="0"/>
            </a:br>
            <a:r>
              <a:rPr lang="en-US" dirty="0" smtClean="0"/>
              <a:t>Stream Power Index Development</a:t>
            </a:r>
            <a:endParaRPr lang="en-US" dirty="0"/>
          </a:p>
        </p:txBody>
      </p:sp>
      <p:pic>
        <p:nvPicPr>
          <p:cNvPr id="53250" name="Picture 2"/>
          <p:cNvPicPr>
            <a:picLocks noChangeAspect="1" noChangeArrowheads="1"/>
          </p:cNvPicPr>
          <p:nvPr/>
        </p:nvPicPr>
        <p:blipFill>
          <a:blip r:embed="rId2" cstate="print"/>
          <a:srcRect l="12114" t="9736"/>
          <a:stretch>
            <a:fillRect/>
          </a:stretch>
        </p:blipFill>
        <p:spPr bwMode="auto">
          <a:xfrm>
            <a:off x="0" y="1905000"/>
            <a:ext cx="9120938" cy="4802734"/>
          </a:xfrm>
          <a:prstGeom prst="rect">
            <a:avLst/>
          </a:prstGeom>
          <a:noFill/>
          <a:ln w="9525">
            <a:noFill/>
            <a:miter lim="800000"/>
            <a:headEnd/>
            <a:tailEnd/>
          </a:ln>
          <a:effectLst/>
        </p:spPr>
      </p:pic>
      <p:sp>
        <p:nvSpPr>
          <p:cNvPr id="5" name="Oval 4"/>
          <p:cNvSpPr/>
          <p:nvPr/>
        </p:nvSpPr>
        <p:spPr bwMode="auto">
          <a:xfrm>
            <a:off x="0" y="3276600"/>
            <a:ext cx="1219200" cy="1447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a:off x="2362200" y="5410200"/>
            <a:ext cx="1219200" cy="1447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7" name="Oval 6"/>
          <p:cNvSpPr/>
          <p:nvPr/>
        </p:nvSpPr>
        <p:spPr bwMode="auto">
          <a:xfrm>
            <a:off x="4038600" y="5943600"/>
            <a:ext cx="6096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SWAT (Completed)</a:t>
            </a:r>
          </a:p>
        </p:txBody>
      </p:sp>
      <p:sp>
        <p:nvSpPr>
          <p:cNvPr id="4" name="Title 1"/>
          <p:cNvSpPr txBox="1">
            <a:spLocks noGrp="1"/>
          </p:cNvSpPr>
          <p:nvPr>
            <p:ph type="title"/>
          </p:nvPr>
        </p:nvSpPr>
        <p:spPr bwMode="auto">
          <a:xfrm>
            <a:off x="838200" y="228600"/>
            <a:ext cx="7772400" cy="9144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lumMod val="50000"/>
                  </a:schemeClr>
                </a:solidFill>
                <a:effectLst/>
                <a:uLnTx/>
                <a:uFillTx/>
                <a:latin typeface="+mj-lt"/>
                <a:ea typeface="+mj-ea"/>
                <a:cs typeface="+mj-cs"/>
              </a:rPr>
              <a:t>Water Quality Modeling - SWAT</a:t>
            </a:r>
            <a:endParaRPr kumimoji="0" lang="en-US" sz="4400" b="0" i="0" u="none" strike="noStrike" kern="0" cap="none" spc="0" normalizeH="0" baseline="0" noProof="0" dirty="0">
              <a:ln>
                <a:noFill/>
              </a:ln>
              <a:solidFill>
                <a:schemeClr val="tx1">
                  <a:lumMod val="50000"/>
                </a:schemeClr>
              </a:solidFill>
              <a:effectLst/>
              <a:uLnTx/>
              <a:uFillTx/>
              <a:latin typeface="+mj-lt"/>
              <a:ea typeface="+mj-ea"/>
              <a:cs typeface="+mj-cs"/>
            </a:endParaRPr>
          </a:p>
        </p:txBody>
      </p:sp>
      <p:pic>
        <p:nvPicPr>
          <p:cNvPr id="66562" name="Picture 2"/>
          <p:cNvPicPr>
            <a:picLocks noChangeAspect="1" noChangeArrowheads="1"/>
          </p:cNvPicPr>
          <p:nvPr/>
        </p:nvPicPr>
        <p:blipFill>
          <a:blip r:embed="rId2" cstate="print"/>
          <a:srcRect/>
          <a:stretch>
            <a:fillRect/>
          </a:stretch>
        </p:blipFill>
        <p:spPr bwMode="auto">
          <a:xfrm>
            <a:off x="0" y="1141681"/>
            <a:ext cx="9144000" cy="5716319"/>
          </a:xfrm>
          <a:prstGeom prst="rect">
            <a:avLst/>
          </a:prstGeom>
          <a:ln>
            <a:noFill/>
          </a:ln>
          <a:effectLst>
            <a:softEdge rad="112500"/>
          </a:effectLst>
        </p:spPr>
      </p:pic>
      <p:sp>
        <p:nvSpPr>
          <p:cNvPr id="5" name="Oval 4"/>
          <p:cNvSpPr/>
          <p:nvPr/>
        </p:nvSpPr>
        <p:spPr bwMode="auto">
          <a:xfrm>
            <a:off x="1676400" y="4572000"/>
            <a:ext cx="1295400" cy="914400"/>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a:off x="3429000" y="3276600"/>
            <a:ext cx="1219200" cy="1447800"/>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45720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HSPF Modeling</a:t>
            </a:r>
            <a:endParaRPr lang="en-US" dirty="0"/>
          </a:p>
        </p:txBody>
      </p:sp>
      <p:pic>
        <p:nvPicPr>
          <p:cNvPr id="37890" name="Picture 2" descr="logo"/>
          <p:cNvPicPr>
            <a:picLocks noChangeAspect="1" noChangeArrowheads="1"/>
          </p:cNvPicPr>
          <p:nvPr/>
        </p:nvPicPr>
        <p:blipFill>
          <a:blip r:embed="rId2" cstate="print"/>
          <a:srcRect/>
          <a:stretch>
            <a:fillRect/>
          </a:stretch>
        </p:blipFill>
        <p:spPr bwMode="auto">
          <a:xfrm>
            <a:off x="6400800" y="381000"/>
            <a:ext cx="2590800" cy="916475"/>
          </a:xfrm>
          <a:prstGeom prst="rect">
            <a:avLst/>
          </a:prstGeom>
          <a:noFill/>
        </p:spPr>
      </p:pic>
      <p:pic>
        <p:nvPicPr>
          <p:cNvPr id="37891" name="Picture 3"/>
          <p:cNvPicPr>
            <a:picLocks noGrp="1" noChangeAspect="1" noChangeArrowheads="1"/>
          </p:cNvPicPr>
          <p:nvPr>
            <p:ph idx="1"/>
          </p:nvPr>
        </p:nvPicPr>
        <p:blipFill>
          <a:blip r:embed="rId3" cstate="print"/>
          <a:srcRect l="3934" r="5579" b="28803"/>
          <a:stretch>
            <a:fillRect/>
          </a:stretch>
        </p:blipFill>
        <p:spPr bwMode="auto">
          <a:xfrm>
            <a:off x="0" y="1371600"/>
            <a:ext cx="9160704" cy="526554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P:\Corey\Maps\RLWD_Illustrative_Map.jpg"/>
          <p:cNvPicPr>
            <a:picLocks noGrp="1" noChangeAspect="1" noChangeArrowheads="1"/>
          </p:cNvPicPr>
          <p:nvPr>
            <p:ph idx="1"/>
          </p:nvPr>
        </p:nvPicPr>
        <p:blipFill>
          <a:blip r:embed="rId2" cstate="print"/>
          <a:srcRect/>
          <a:stretch>
            <a:fillRect/>
          </a:stretch>
        </p:blipFill>
        <p:spPr bwMode="auto">
          <a:xfrm>
            <a:off x="152400" y="0"/>
            <a:ext cx="8876109"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4267200" cy="1219200"/>
          </a:xfrm>
        </p:spPr>
        <p:style>
          <a:lnRef idx="1">
            <a:schemeClr val="accent1"/>
          </a:lnRef>
          <a:fillRef idx="2">
            <a:schemeClr val="accent1"/>
          </a:fillRef>
          <a:effectRef idx="1">
            <a:schemeClr val="accent1"/>
          </a:effectRef>
          <a:fontRef idx="minor">
            <a:schemeClr val="dk1"/>
          </a:fontRef>
        </p:style>
        <p:txBody>
          <a:bodyPr/>
          <a:lstStyle/>
          <a:p>
            <a:r>
              <a:rPr lang="en-US" dirty="0" smtClean="0"/>
              <a:t>Restoration Plans</a:t>
            </a:r>
            <a:br>
              <a:rPr lang="en-US" dirty="0" smtClean="0"/>
            </a:br>
            <a:r>
              <a:rPr lang="en-US" dirty="0" smtClean="0"/>
              <a:t>Protection Plans</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dirty="0" smtClean="0"/>
              <a:t>TMDL (restoration) report for each impairment that is verified/discovered from available monitoring data</a:t>
            </a:r>
          </a:p>
          <a:p>
            <a:r>
              <a:rPr lang="en-US" dirty="0" smtClean="0"/>
              <a:t>Protection plan that covers the reaches that aren’t impaired. </a:t>
            </a:r>
          </a:p>
          <a:p>
            <a:pPr lvl="1"/>
            <a:r>
              <a:rPr lang="en-US" dirty="0" smtClean="0"/>
              <a:t>We can still address the pollutant sources that we find whether there is an official TMDL or not</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What is a TMDL?</a:t>
            </a:r>
          </a:p>
        </p:txBody>
      </p:sp>
      <p:sp>
        <p:nvSpPr>
          <p:cNvPr id="3075" name="Content Placeholder 2"/>
          <p:cNvSpPr>
            <a:spLocks noGrp="1"/>
          </p:cNvSpPr>
          <p:nvPr>
            <p:ph idx="1"/>
          </p:nvPr>
        </p:nvSpPr>
        <p:spPr>
          <a:xfrm>
            <a:off x="990600" y="1600200"/>
            <a:ext cx="7010400" cy="4602163"/>
          </a:xfrm>
        </p:spPr>
        <p:style>
          <a:lnRef idx="2">
            <a:schemeClr val="accent1"/>
          </a:lnRef>
          <a:fillRef idx="1">
            <a:schemeClr val="lt1"/>
          </a:fillRef>
          <a:effectRef idx="0">
            <a:schemeClr val="accent1"/>
          </a:effectRef>
          <a:fontRef idx="minor">
            <a:schemeClr val="dk1"/>
          </a:fontRef>
        </p:style>
        <p:txBody>
          <a:bodyPr/>
          <a:lstStyle/>
          <a:p>
            <a:r>
              <a:rPr lang="en-US" dirty="0" smtClean="0"/>
              <a:t>Like a Pollutant Budget or Diet</a:t>
            </a:r>
          </a:p>
          <a:p>
            <a:r>
              <a:rPr lang="en-US" dirty="0" smtClean="0"/>
              <a:t>Addresses Point and Nonpoint pollution</a:t>
            </a:r>
          </a:p>
          <a:p>
            <a:r>
              <a:rPr lang="en-US" dirty="0" smtClean="0"/>
              <a:t>Equation </a:t>
            </a:r>
          </a:p>
          <a:p>
            <a:r>
              <a:rPr lang="en-US" dirty="0" smtClean="0"/>
              <a:t>Expressed in pounds, tons , or number of organisms</a:t>
            </a:r>
          </a:p>
          <a:p>
            <a:r>
              <a:rPr lang="en-US" dirty="0" smtClean="0"/>
              <a:t>Regulatory “teeth” of the program limited to MPCA permitting processes</a:t>
            </a:r>
          </a:p>
          <a:p>
            <a:pPr>
              <a:buFont typeface="Arial" charset="0"/>
              <a:buNone/>
            </a:pPr>
            <a:endParaRPr lang="en-US" dirty="0" smtClean="0"/>
          </a:p>
          <a:p>
            <a:pPr>
              <a:buFont typeface="Arial" charset="0"/>
              <a:buNone/>
            </a:pPr>
            <a:endParaRPr lang="en-US" dirty="0" smtClean="0"/>
          </a:p>
        </p:txBody>
      </p:sp>
      <p:pic>
        <p:nvPicPr>
          <p:cNvPr id="3076" name="Picture 3"/>
          <p:cNvPicPr>
            <a:picLocks noChangeAspect="1" noChangeArrowheads="1"/>
          </p:cNvPicPr>
          <p:nvPr/>
        </p:nvPicPr>
        <p:blipFill>
          <a:blip r:embed="rId2" cstate="print"/>
          <a:srcRect/>
          <a:stretch>
            <a:fillRect/>
          </a:stretch>
        </p:blipFill>
        <p:spPr bwMode="auto">
          <a:xfrm>
            <a:off x="2971800" y="3429000"/>
            <a:ext cx="5791200" cy="31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2466" name="Picture 2" descr="http://4.bp.blogspot.com/-BDpRKwtfnN0/TkHYkEhYTxI/AAAAAAAACks/NByfq1yvRcg/s1600/DSC00317.JPG"/>
          <p:cNvPicPr>
            <a:picLocks noChangeAspect="1" noChangeArrowheads="1"/>
          </p:cNvPicPr>
          <p:nvPr/>
        </p:nvPicPr>
        <p:blipFill>
          <a:blip r:embed="rId3" cstate="print"/>
          <a:srcRect t="7500"/>
          <a:stretch>
            <a:fillRect/>
          </a:stretch>
        </p:blipFill>
        <p:spPr bwMode="auto">
          <a:xfrm>
            <a:off x="7239000" y="0"/>
            <a:ext cx="1905000" cy="1864682"/>
          </a:xfrm>
          <a:prstGeom prst="rect">
            <a:avLst/>
          </a:prstGeom>
          <a:noFill/>
        </p:spPr>
      </p:pic>
      <p:pic>
        <p:nvPicPr>
          <p:cNvPr id="5122" name="Picture 2" descr="http://thegreenthumb20.files.wordpress.com/2012/05/fertilizer-15101.gif"/>
          <p:cNvPicPr>
            <a:picLocks noChangeAspect="1" noChangeArrowheads="1"/>
          </p:cNvPicPr>
          <p:nvPr/>
        </p:nvPicPr>
        <p:blipFill>
          <a:blip r:embed="rId4" cstate="print"/>
          <a:srcRect/>
          <a:stretch>
            <a:fillRect/>
          </a:stretch>
        </p:blipFill>
        <p:spPr bwMode="auto">
          <a:xfrm>
            <a:off x="7467600" y="1828800"/>
            <a:ext cx="1524000" cy="16015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rtlCol="0">
            <a:normAutofit fontScale="90000"/>
          </a:bodyPr>
          <a:lstStyle/>
          <a:p>
            <a:pPr fontAlgn="auto">
              <a:spcAft>
                <a:spcPts val="0"/>
              </a:spcAft>
              <a:defRPr/>
            </a:pPr>
            <a:r>
              <a:rPr lang="en-US" dirty="0" smtClean="0"/>
              <a:t>Changes in Permitting Requirements</a:t>
            </a:r>
            <a:endParaRPr lang="en-US" dirty="0"/>
          </a:p>
        </p:txBody>
      </p:sp>
      <p:sp>
        <p:nvSpPr>
          <p:cNvPr id="9219" name="Content Placeholder 2"/>
          <p:cNvSpPr>
            <a:spLocks noGrp="1"/>
          </p:cNvSpPr>
          <p:nvPr>
            <p:ph idx="1"/>
          </p:nvPr>
        </p:nvSpPr>
        <p:spPr>
          <a:xfrm>
            <a:off x="1371600" y="1295400"/>
            <a:ext cx="6705600" cy="3352800"/>
          </a:xfrm>
        </p:spPr>
        <p:style>
          <a:lnRef idx="2">
            <a:schemeClr val="accent1"/>
          </a:lnRef>
          <a:fillRef idx="1">
            <a:schemeClr val="lt1"/>
          </a:fillRef>
          <a:effectRef idx="0">
            <a:schemeClr val="accent1"/>
          </a:effectRef>
          <a:fontRef idx="minor">
            <a:schemeClr val="dk1"/>
          </a:fontRef>
        </p:style>
        <p:txBody>
          <a:bodyPr/>
          <a:lstStyle/>
          <a:p>
            <a:r>
              <a:rPr lang="en-US" dirty="0" smtClean="0"/>
              <a:t>Wastewater treatment facilities</a:t>
            </a:r>
          </a:p>
          <a:p>
            <a:r>
              <a:rPr lang="en-US" dirty="0" smtClean="0"/>
              <a:t>Stormwater permits</a:t>
            </a:r>
          </a:p>
          <a:p>
            <a:pPr lvl="1"/>
            <a:r>
              <a:rPr lang="en-US" dirty="0" smtClean="0"/>
              <a:t>Special conditions in stormwater permits (BMPs)</a:t>
            </a:r>
          </a:p>
          <a:p>
            <a:r>
              <a:rPr lang="en-US" dirty="0" smtClean="0"/>
              <a:t>Designated MS4 City Stormwater Permitting </a:t>
            </a:r>
          </a:p>
        </p:txBody>
      </p:sp>
      <p:pic>
        <p:nvPicPr>
          <p:cNvPr id="9220" name="Picture 2"/>
          <p:cNvPicPr>
            <a:picLocks noChangeAspect="1" noChangeArrowheads="1"/>
          </p:cNvPicPr>
          <p:nvPr/>
        </p:nvPicPr>
        <p:blipFill>
          <a:blip r:embed="rId2" cstate="print"/>
          <a:srcRect/>
          <a:stretch>
            <a:fillRect/>
          </a:stretch>
        </p:blipFill>
        <p:spPr bwMode="auto">
          <a:xfrm>
            <a:off x="5638800" y="4439348"/>
            <a:ext cx="3124200" cy="2418652"/>
          </a:xfrm>
          <a:prstGeom prst="rect">
            <a:avLst/>
          </a:prstGeom>
          <a:noFill/>
          <a:ln w="9525">
            <a:noFill/>
            <a:miter lim="800000"/>
            <a:headEnd/>
            <a:tailEnd/>
          </a:ln>
        </p:spPr>
      </p:pic>
      <p:pic>
        <p:nvPicPr>
          <p:cNvPr id="9221" name="Picture 3"/>
          <p:cNvPicPr>
            <a:picLocks noChangeAspect="1" noChangeArrowheads="1"/>
          </p:cNvPicPr>
          <p:nvPr/>
        </p:nvPicPr>
        <p:blipFill>
          <a:blip r:embed="rId3" cstate="print"/>
          <a:srcRect/>
          <a:stretch>
            <a:fillRect/>
          </a:stretch>
        </p:blipFill>
        <p:spPr bwMode="auto">
          <a:xfrm>
            <a:off x="152400" y="4463458"/>
            <a:ext cx="1600199" cy="2394542"/>
          </a:xfrm>
          <a:prstGeom prst="rect">
            <a:avLst/>
          </a:prstGeom>
          <a:noFill/>
          <a:ln w="9525">
            <a:noFill/>
            <a:miter lim="800000"/>
            <a:headEnd/>
            <a:tailEnd/>
          </a:ln>
        </p:spPr>
      </p:pic>
      <p:pic>
        <p:nvPicPr>
          <p:cNvPr id="9222" name="Picture 4"/>
          <p:cNvPicPr>
            <a:picLocks noChangeAspect="1" noChangeArrowheads="1"/>
          </p:cNvPicPr>
          <p:nvPr/>
        </p:nvPicPr>
        <p:blipFill>
          <a:blip r:embed="rId4" cstate="print"/>
          <a:srcRect/>
          <a:stretch>
            <a:fillRect/>
          </a:stretch>
        </p:blipFill>
        <p:spPr bwMode="auto">
          <a:xfrm>
            <a:off x="2057400" y="4455136"/>
            <a:ext cx="3200400" cy="2402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Importance of TMDL$</a:t>
            </a:r>
          </a:p>
        </p:txBody>
      </p:sp>
      <p:sp>
        <p:nvSpPr>
          <p:cNvPr id="7171" name="Content Placeholder 2"/>
          <p:cNvSpPr>
            <a:spLocks noGrp="1"/>
          </p:cNvSpPr>
          <p:nvPr>
            <p:ph idx="1"/>
          </p:nvPr>
        </p:nvSpPr>
        <p:spPr>
          <a:xfrm>
            <a:off x="914400" y="1524000"/>
            <a:ext cx="7391400" cy="4953000"/>
          </a:xfrm>
        </p:spPr>
        <p:style>
          <a:lnRef idx="2">
            <a:schemeClr val="accent1"/>
          </a:lnRef>
          <a:fillRef idx="1">
            <a:schemeClr val="lt1"/>
          </a:fillRef>
          <a:effectRef idx="0">
            <a:schemeClr val="accent1"/>
          </a:effectRef>
          <a:fontRef idx="minor">
            <a:schemeClr val="dk1"/>
          </a:fontRef>
        </p:style>
        <p:txBody>
          <a:bodyPr/>
          <a:lstStyle/>
          <a:p>
            <a:r>
              <a:rPr lang="en-US" dirty="0" smtClean="0"/>
              <a:t>Required by the United States Environmental Protection Agency</a:t>
            </a:r>
          </a:p>
          <a:p>
            <a:r>
              <a:rPr lang="en-US" dirty="0" smtClean="0"/>
              <a:t>Based on water quality standards established in Minnesota State statutes.</a:t>
            </a:r>
          </a:p>
          <a:p>
            <a:r>
              <a:rPr lang="en-US" dirty="0" smtClean="0"/>
              <a:t>Streams assessed with locally collected data</a:t>
            </a:r>
          </a:p>
          <a:p>
            <a:r>
              <a:rPr lang="en-US" dirty="0" smtClean="0"/>
              <a:t>Lots of money involved in the establishment of TMDLs and carrying-out implementation plans</a:t>
            </a:r>
          </a:p>
          <a:p>
            <a:endParaRPr lang="en-US" dirty="0" smtClean="0"/>
          </a:p>
        </p:txBody>
      </p:sp>
      <p:pic>
        <p:nvPicPr>
          <p:cNvPr id="7172" name="Picture 2"/>
          <p:cNvPicPr>
            <a:picLocks noChangeAspect="1" noChangeArrowheads="1"/>
          </p:cNvPicPr>
          <p:nvPr/>
        </p:nvPicPr>
        <p:blipFill>
          <a:blip r:embed="rId2" cstate="print">
            <a:clrChange>
              <a:clrFrom>
                <a:srgbClr val="FFFFFF"/>
              </a:clrFrom>
              <a:clrTo>
                <a:srgbClr val="FFFFFF">
                  <a:alpha val="0"/>
                </a:srgbClr>
              </a:clrTo>
            </a:clrChange>
          </a:blip>
          <a:srcRect l="17390" t="4349" r="8696"/>
          <a:stretch>
            <a:fillRect/>
          </a:stretch>
        </p:blipFill>
        <p:spPr bwMode="auto">
          <a:xfrm>
            <a:off x="7696200" y="4648200"/>
            <a:ext cx="1447800" cy="1873250"/>
          </a:xfrm>
          <a:prstGeom prst="rect">
            <a:avLst/>
          </a:prstGeom>
          <a:noFill/>
          <a:ln w="9525">
            <a:noFill/>
            <a:miter lim="800000"/>
            <a:headEnd/>
            <a:tailEnd/>
          </a:ln>
        </p:spPr>
      </p:pic>
      <p:pic>
        <p:nvPicPr>
          <p:cNvPr id="5" name="Picture 1" descr="legacy_logo_cmyk"/>
          <p:cNvPicPr>
            <a:picLocks noChangeAspect="1" noChangeArrowheads="1"/>
          </p:cNvPicPr>
          <p:nvPr/>
        </p:nvPicPr>
        <p:blipFill>
          <a:blip r:embed="rId3" cstate="print"/>
          <a:srcRect/>
          <a:stretch>
            <a:fillRect/>
          </a:stretch>
        </p:blipFill>
        <p:spPr bwMode="auto">
          <a:xfrm>
            <a:off x="7467600" y="228600"/>
            <a:ext cx="1544637" cy="2952228"/>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229600" cy="1143000"/>
          </a:xfrm>
        </p:spPr>
        <p:style>
          <a:lnRef idx="1">
            <a:schemeClr val="accent1"/>
          </a:lnRef>
          <a:fillRef idx="2">
            <a:schemeClr val="accent1"/>
          </a:fillRef>
          <a:effectRef idx="1">
            <a:schemeClr val="accent1"/>
          </a:effectRef>
          <a:fontRef idx="minor">
            <a:schemeClr val="dk1"/>
          </a:fontRef>
        </p:style>
        <p:txBody>
          <a:bodyPr/>
          <a:lstStyle/>
          <a:p>
            <a:r>
              <a:rPr lang="en-US" dirty="0" smtClean="0"/>
              <a:t>Restoration Funding for Projects</a:t>
            </a:r>
          </a:p>
        </p:txBody>
      </p:sp>
      <p:sp>
        <p:nvSpPr>
          <p:cNvPr id="13315" name="Content Placeholder 2"/>
          <p:cNvSpPr>
            <a:spLocks noGrp="1"/>
          </p:cNvSpPr>
          <p:nvPr>
            <p:ph idx="1"/>
          </p:nvPr>
        </p:nvSpPr>
        <p:spPr>
          <a:xfrm>
            <a:off x="457200" y="1066801"/>
            <a:ext cx="8229600" cy="1981200"/>
          </a:xfrm>
        </p:spPr>
        <p:style>
          <a:lnRef idx="2">
            <a:schemeClr val="accent1"/>
          </a:lnRef>
          <a:fillRef idx="1">
            <a:schemeClr val="lt1"/>
          </a:fillRef>
          <a:effectRef idx="0">
            <a:schemeClr val="accent1"/>
          </a:effectRef>
          <a:fontRef idx="minor">
            <a:schemeClr val="dk1"/>
          </a:fontRef>
        </p:style>
        <p:txBody>
          <a:bodyPr/>
          <a:lstStyle/>
          <a:p>
            <a:r>
              <a:rPr lang="en-US" dirty="0" smtClean="0"/>
              <a:t>Example:  Lower Otter Tail Turbidity TMDL</a:t>
            </a:r>
          </a:p>
          <a:p>
            <a:pPr lvl="1"/>
            <a:r>
              <a:rPr lang="en-US" dirty="0" smtClean="0"/>
              <a:t>$480,000 grant from MPCA</a:t>
            </a:r>
          </a:p>
          <a:p>
            <a:pPr lvl="1"/>
            <a:r>
              <a:rPr lang="en-US" dirty="0" smtClean="0"/>
              <a:t>&gt;$1,000,000 in total funding</a:t>
            </a:r>
          </a:p>
          <a:p>
            <a:endParaRPr lang="en-US" dirty="0" smtClean="0"/>
          </a:p>
        </p:txBody>
      </p:sp>
      <p:pic>
        <p:nvPicPr>
          <p:cNvPr id="13316" name="Picture 2"/>
          <p:cNvPicPr>
            <a:picLocks noChangeAspect="1" noChangeArrowheads="1"/>
          </p:cNvPicPr>
          <p:nvPr/>
        </p:nvPicPr>
        <p:blipFill>
          <a:blip r:embed="rId2" cstate="print"/>
          <a:srcRect/>
          <a:stretch>
            <a:fillRect/>
          </a:stretch>
        </p:blipFill>
        <p:spPr bwMode="auto">
          <a:xfrm>
            <a:off x="1752600" y="4518025"/>
            <a:ext cx="3962400" cy="2339975"/>
          </a:xfrm>
          <a:prstGeom prst="rect">
            <a:avLst/>
          </a:prstGeom>
          <a:noFill/>
          <a:ln w="9525">
            <a:noFill/>
            <a:miter lim="800000"/>
            <a:headEnd/>
            <a:tailEnd/>
          </a:ln>
        </p:spPr>
      </p:pic>
      <p:pic>
        <p:nvPicPr>
          <p:cNvPr id="13317" name="Picture 3"/>
          <p:cNvPicPr>
            <a:picLocks noChangeAspect="1" noChangeArrowheads="1"/>
          </p:cNvPicPr>
          <p:nvPr/>
        </p:nvPicPr>
        <p:blipFill>
          <a:blip r:embed="rId3" cstate="print"/>
          <a:srcRect/>
          <a:stretch>
            <a:fillRect/>
          </a:stretch>
        </p:blipFill>
        <p:spPr bwMode="auto">
          <a:xfrm>
            <a:off x="5562600" y="2673350"/>
            <a:ext cx="3581400" cy="4184650"/>
          </a:xfrm>
          <a:prstGeom prst="rect">
            <a:avLst/>
          </a:prstGeom>
          <a:noFill/>
          <a:ln w="9525">
            <a:noFill/>
            <a:miter lim="800000"/>
            <a:headEnd/>
            <a:tailEnd/>
          </a:ln>
        </p:spPr>
      </p:pic>
      <p:pic>
        <p:nvPicPr>
          <p:cNvPr id="13318" name="Picture 2"/>
          <p:cNvPicPr>
            <a:picLocks noChangeAspect="1" noChangeArrowheads="1"/>
          </p:cNvPicPr>
          <p:nvPr/>
        </p:nvPicPr>
        <p:blipFill>
          <a:blip r:embed="rId4" cstate="print"/>
          <a:srcRect/>
          <a:stretch>
            <a:fillRect/>
          </a:stretch>
        </p:blipFill>
        <p:spPr bwMode="auto">
          <a:xfrm>
            <a:off x="0" y="2637487"/>
            <a:ext cx="1752600" cy="4220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52400"/>
            <a:ext cx="27432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2013 Plans</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dirty="0" smtClean="0"/>
              <a:t>Finish Phase I, start Phase II</a:t>
            </a:r>
          </a:p>
          <a:p>
            <a:r>
              <a:rPr lang="en-US" dirty="0" smtClean="0"/>
              <a:t>Finish SWAG Sampling</a:t>
            </a:r>
          </a:p>
          <a:p>
            <a:r>
              <a:rPr lang="en-US" dirty="0" smtClean="0"/>
              <a:t>Dissolved oxygen loggers in the Upper Red Lake River, JD60, CD96, and Browns Creek (or Kripple Creek)</a:t>
            </a:r>
          </a:p>
          <a:p>
            <a:r>
              <a:rPr lang="en-US" dirty="0" smtClean="0"/>
              <a:t>Flow Measurements</a:t>
            </a:r>
          </a:p>
          <a:p>
            <a:r>
              <a:rPr lang="en-US" dirty="0" smtClean="0"/>
              <a:t>Follow-up geomorphology work</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RLR_DisplayMap.jpg"/>
          <p:cNvPicPr>
            <a:picLocks noGrp="1" noChangeAspect="1"/>
          </p:cNvPicPr>
          <p:nvPr>
            <p:ph idx="1"/>
          </p:nvPr>
        </p:nvPicPr>
        <p:blipFill>
          <a:blip r:embed="rId2" cstate="print">
            <a:lum bright="20000"/>
          </a:blip>
          <a:srcRect l="8480" t="21704" r="16554" b="23880"/>
          <a:stretch>
            <a:fillRect/>
          </a:stretch>
        </p:blipFill>
        <p:spPr>
          <a:xfrm>
            <a:off x="0" y="1752600"/>
            <a:ext cx="9101908" cy="5105400"/>
          </a:xfrm>
        </p:spPr>
      </p:pic>
      <p:sp>
        <p:nvSpPr>
          <p:cNvPr id="2" name="Title 1"/>
          <p:cNvSpPr>
            <a:spLocks noGrp="1"/>
          </p:cNvSpPr>
          <p:nvPr>
            <p:ph type="title"/>
          </p:nvPr>
        </p:nvSpPr>
        <p:spPr>
          <a:xfrm>
            <a:off x="228600" y="152400"/>
            <a:ext cx="84582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Importance of the Red Lake River</a:t>
            </a:r>
            <a:endParaRPr lang="en-US" dirty="0"/>
          </a:p>
        </p:txBody>
      </p:sp>
      <p:pic>
        <p:nvPicPr>
          <p:cNvPr id="62466" name="Picture 2" descr="https://encrypted-tbn1.gstatic.com/images?q=tbn:ANd9GcSlq-Zc1SBW9BfhzB_3waGMzv6chDLrC13J_9wp7N9hDFxI6gChfA"/>
          <p:cNvPicPr>
            <a:picLocks noChangeAspect="1" noChangeArrowheads="1"/>
          </p:cNvPicPr>
          <p:nvPr/>
        </p:nvPicPr>
        <p:blipFill>
          <a:blip r:embed="rId3" cstate="print"/>
          <a:srcRect/>
          <a:stretch>
            <a:fillRect/>
          </a:stretch>
        </p:blipFill>
        <p:spPr bwMode="auto">
          <a:xfrm>
            <a:off x="0" y="1676400"/>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P:\Corey\157C Red Lake River Watershed Assessment Project\Task 10 - Civic Engagement\Photos\catfish.jpg"/>
          <p:cNvPicPr>
            <a:picLocks noChangeAspect="1" noChangeArrowheads="1"/>
          </p:cNvPicPr>
          <p:nvPr/>
        </p:nvPicPr>
        <p:blipFill>
          <a:blip r:embed="rId4" cstate="print"/>
          <a:srcRect/>
          <a:stretch>
            <a:fillRect/>
          </a:stretch>
        </p:blipFill>
        <p:spPr bwMode="auto">
          <a:xfrm>
            <a:off x="609600" y="4495800"/>
            <a:ext cx="2794000" cy="2095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https://encrypted-tbn1.gstatic.com/images?q=tbn:ANd9GcSlq-Zc1SBW9BfhzB_3waGMzv6chDLrC13J_9wp7N9hDFxI6gChfA"/>
          <p:cNvPicPr>
            <a:picLocks noChangeAspect="1" noChangeArrowheads="1"/>
          </p:cNvPicPr>
          <p:nvPr/>
        </p:nvPicPr>
        <p:blipFill>
          <a:blip r:embed="rId3" cstate="print"/>
          <a:srcRect/>
          <a:stretch>
            <a:fillRect/>
          </a:stretch>
        </p:blipFill>
        <p:spPr bwMode="auto">
          <a:xfrm>
            <a:off x="2743200" y="1219200"/>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P:\Corey\157C Red Lake River Watershed Assessment Project\Task 10 - Civic Engagement\Photos\Birch Bark Canoe with Kim and Tom.jpg"/>
          <p:cNvPicPr>
            <a:picLocks noChangeAspect="1" noChangeArrowheads="1"/>
          </p:cNvPicPr>
          <p:nvPr/>
        </p:nvPicPr>
        <p:blipFill>
          <a:blip r:embed="rId5" cstate="print"/>
          <a:srcRect/>
          <a:stretch>
            <a:fillRect/>
          </a:stretch>
        </p:blipFill>
        <p:spPr bwMode="auto">
          <a:xfrm>
            <a:off x="6096000" y="3276600"/>
            <a:ext cx="2844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2" name="Picture 8" descr="Tubing on the Red Lake River"/>
          <p:cNvPicPr>
            <a:picLocks noChangeAspect="1" noChangeArrowheads="1"/>
          </p:cNvPicPr>
          <p:nvPr/>
        </p:nvPicPr>
        <p:blipFill>
          <a:blip r:embed="rId6" cstate="print"/>
          <a:srcRect t="13889" r="62400"/>
          <a:stretch>
            <a:fillRect/>
          </a:stretch>
        </p:blipFill>
        <p:spPr bwMode="auto">
          <a:xfrm>
            <a:off x="1752600" y="3200400"/>
            <a:ext cx="2015613" cy="1329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4" name="Picture 10"/>
          <p:cNvPicPr>
            <a:picLocks noChangeAspect="1" noChangeArrowheads="1"/>
          </p:cNvPicPr>
          <p:nvPr/>
        </p:nvPicPr>
        <p:blipFill>
          <a:blip r:embed="rId7" cstate="print"/>
          <a:srcRect l="2400" t="17600" r="48400"/>
          <a:stretch>
            <a:fillRect/>
          </a:stretch>
        </p:blipFill>
        <p:spPr bwMode="auto">
          <a:xfrm>
            <a:off x="5181600" y="1219200"/>
            <a:ext cx="1910918" cy="2400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6" name="Picture 12" descr="http://www.cherryhill-nj.com/images/pages/N634/icon_ElectricShockWarning.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191000" y="2438400"/>
            <a:ext cx="1619250" cy="1079500"/>
          </a:xfrm>
          <a:prstGeom prst="rect">
            <a:avLst/>
          </a:prstGeom>
          <a:noFill/>
        </p:spPr>
      </p:pic>
      <p:pic>
        <p:nvPicPr>
          <p:cNvPr id="1037" name="Picture 13" descr="P:\Corey\157B Thief River Watershed Assessment Project\Photos\Old photos\Tindolph beach old postcard.jpg"/>
          <p:cNvPicPr>
            <a:picLocks noChangeAspect="1" noChangeArrowheads="1"/>
          </p:cNvPicPr>
          <p:nvPr/>
        </p:nvPicPr>
        <p:blipFill>
          <a:blip r:embed="rId9" cstate="print"/>
          <a:srcRect l="12498" t="4779" r="9735" b="6492"/>
          <a:stretch>
            <a:fillRect/>
          </a:stretch>
        </p:blipFill>
        <p:spPr bwMode="auto">
          <a:xfrm>
            <a:off x="3733800" y="3429000"/>
            <a:ext cx="2497873"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8" name="Picture 14"/>
          <p:cNvPicPr>
            <a:picLocks noChangeAspect="1" noChangeArrowheads="1"/>
          </p:cNvPicPr>
          <p:nvPr/>
        </p:nvPicPr>
        <p:blipFill>
          <a:blip r:embed="rId10" cstate="print"/>
          <a:srcRect/>
          <a:stretch>
            <a:fillRect/>
          </a:stretch>
        </p:blipFill>
        <p:spPr bwMode="auto">
          <a:xfrm>
            <a:off x="3276600" y="5232804"/>
            <a:ext cx="3352800" cy="16251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325562"/>
          </a:xfrm>
        </p:spPr>
        <p:style>
          <a:lnRef idx="1">
            <a:schemeClr val="accent1"/>
          </a:lnRef>
          <a:fillRef idx="2">
            <a:schemeClr val="accent1"/>
          </a:fillRef>
          <a:effectRef idx="1">
            <a:schemeClr val="accent1"/>
          </a:effectRef>
          <a:fontRef idx="minor">
            <a:schemeClr val="dk1"/>
          </a:fontRef>
        </p:style>
        <p:txBody>
          <a:bodyPr/>
          <a:lstStyle/>
          <a:p>
            <a:r>
              <a:rPr lang="en-US" dirty="0" smtClean="0"/>
              <a:t>History of Red Lake River Water Quality Monitoring</a:t>
            </a:r>
            <a:endParaRPr lang="en-US" dirty="0"/>
          </a:p>
        </p:txBody>
      </p:sp>
      <p:sp>
        <p:nvSpPr>
          <p:cNvPr id="3" name="Content Placeholder 2"/>
          <p:cNvSpPr>
            <a:spLocks noGrp="1"/>
          </p:cNvSpPr>
          <p:nvPr>
            <p:ph idx="1"/>
          </p:nvPr>
        </p:nvSpPr>
        <p:spPr>
          <a:xfrm>
            <a:off x="762000" y="1524001"/>
            <a:ext cx="8001000" cy="3581400"/>
          </a:xfrm>
        </p:spPr>
        <p:style>
          <a:lnRef idx="2">
            <a:schemeClr val="accent1"/>
          </a:lnRef>
          <a:fillRef idx="1">
            <a:schemeClr val="lt1"/>
          </a:fillRef>
          <a:effectRef idx="0">
            <a:schemeClr val="accent1"/>
          </a:effectRef>
          <a:fontRef idx="minor">
            <a:schemeClr val="dk1"/>
          </a:fontRef>
        </p:style>
        <p:txBody>
          <a:bodyPr/>
          <a:lstStyle/>
          <a:p>
            <a:r>
              <a:rPr lang="en-US" dirty="0" smtClean="0"/>
              <a:t>RLWD, Soil and Water Conservation Districts, International Water Institute, River Watch, USGS, Red Lake DNR, MPCA</a:t>
            </a:r>
          </a:p>
          <a:p>
            <a:endParaRPr lang="en-US" dirty="0"/>
          </a:p>
        </p:txBody>
      </p:sp>
      <p:pic>
        <p:nvPicPr>
          <p:cNvPr id="63493" name="Picture 5"/>
          <p:cNvPicPr>
            <a:picLocks noChangeAspect="1" noChangeArrowheads="1"/>
          </p:cNvPicPr>
          <p:nvPr/>
        </p:nvPicPr>
        <p:blipFill>
          <a:blip r:embed="rId2" cstate="print"/>
          <a:srcRect/>
          <a:stretch>
            <a:fillRect/>
          </a:stretch>
        </p:blipFill>
        <p:spPr bwMode="auto">
          <a:xfrm>
            <a:off x="533400" y="3054378"/>
            <a:ext cx="8382740" cy="3803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reeform 4"/>
          <p:cNvSpPr/>
          <p:nvPr/>
        </p:nvSpPr>
        <p:spPr bwMode="auto">
          <a:xfrm>
            <a:off x="876300" y="3028950"/>
            <a:ext cx="8020050" cy="3752850"/>
          </a:xfrm>
          <a:custGeom>
            <a:avLst/>
            <a:gdLst>
              <a:gd name="connsiteX0" fmla="*/ 7981950 w 8020050"/>
              <a:gd name="connsiteY0" fmla="*/ 0 h 3752850"/>
              <a:gd name="connsiteX1" fmla="*/ 6515100 w 8020050"/>
              <a:gd name="connsiteY1" fmla="*/ 19050 h 3752850"/>
              <a:gd name="connsiteX2" fmla="*/ 6438900 w 8020050"/>
              <a:gd name="connsiteY2" fmla="*/ 266700 h 3752850"/>
              <a:gd name="connsiteX3" fmla="*/ 6286500 w 8020050"/>
              <a:gd name="connsiteY3" fmla="*/ 400050 h 3752850"/>
              <a:gd name="connsiteX4" fmla="*/ 5600700 w 8020050"/>
              <a:gd name="connsiteY4" fmla="*/ 381000 h 3752850"/>
              <a:gd name="connsiteX5" fmla="*/ 5048250 w 8020050"/>
              <a:gd name="connsiteY5" fmla="*/ 247650 h 3752850"/>
              <a:gd name="connsiteX6" fmla="*/ 4724400 w 8020050"/>
              <a:gd name="connsiteY6" fmla="*/ 152400 h 3752850"/>
              <a:gd name="connsiteX7" fmla="*/ 4305300 w 8020050"/>
              <a:gd name="connsiteY7" fmla="*/ 152400 h 3752850"/>
              <a:gd name="connsiteX8" fmla="*/ 3505200 w 8020050"/>
              <a:gd name="connsiteY8" fmla="*/ 76200 h 3752850"/>
              <a:gd name="connsiteX9" fmla="*/ 3009900 w 8020050"/>
              <a:gd name="connsiteY9" fmla="*/ 114300 h 3752850"/>
              <a:gd name="connsiteX10" fmla="*/ 2571750 w 8020050"/>
              <a:gd name="connsiteY10" fmla="*/ 438150 h 3752850"/>
              <a:gd name="connsiteX11" fmla="*/ 2419350 w 8020050"/>
              <a:gd name="connsiteY11" fmla="*/ 933450 h 3752850"/>
              <a:gd name="connsiteX12" fmla="*/ 2305050 w 8020050"/>
              <a:gd name="connsiteY12" fmla="*/ 1428750 h 3752850"/>
              <a:gd name="connsiteX13" fmla="*/ 1866900 w 8020050"/>
              <a:gd name="connsiteY13" fmla="*/ 1866900 h 3752850"/>
              <a:gd name="connsiteX14" fmla="*/ 1638300 w 8020050"/>
              <a:gd name="connsiteY14" fmla="*/ 2038350 h 3752850"/>
              <a:gd name="connsiteX15" fmla="*/ 1276350 w 8020050"/>
              <a:gd name="connsiteY15" fmla="*/ 1943100 h 3752850"/>
              <a:gd name="connsiteX16" fmla="*/ 895350 w 8020050"/>
              <a:gd name="connsiteY16" fmla="*/ 1619250 h 3752850"/>
              <a:gd name="connsiteX17" fmla="*/ 495300 w 8020050"/>
              <a:gd name="connsiteY17" fmla="*/ 1371600 h 3752850"/>
              <a:gd name="connsiteX18" fmla="*/ 95250 w 8020050"/>
              <a:gd name="connsiteY18" fmla="*/ 1333500 h 3752850"/>
              <a:gd name="connsiteX19" fmla="*/ 0 w 8020050"/>
              <a:gd name="connsiteY19" fmla="*/ 1695450 h 3752850"/>
              <a:gd name="connsiteX20" fmla="*/ 647700 w 8020050"/>
              <a:gd name="connsiteY20" fmla="*/ 3352800 h 3752850"/>
              <a:gd name="connsiteX21" fmla="*/ 1276350 w 8020050"/>
              <a:gd name="connsiteY21" fmla="*/ 3543300 h 3752850"/>
              <a:gd name="connsiteX22" fmla="*/ 2019300 w 8020050"/>
              <a:gd name="connsiteY22" fmla="*/ 3752850 h 3752850"/>
              <a:gd name="connsiteX23" fmla="*/ 4191000 w 8020050"/>
              <a:gd name="connsiteY23" fmla="*/ 3752850 h 3752850"/>
              <a:gd name="connsiteX24" fmla="*/ 4286250 w 8020050"/>
              <a:gd name="connsiteY24" fmla="*/ 3467100 h 3752850"/>
              <a:gd name="connsiteX25" fmla="*/ 4438650 w 8020050"/>
              <a:gd name="connsiteY25" fmla="*/ 3067050 h 3752850"/>
              <a:gd name="connsiteX26" fmla="*/ 4229100 w 8020050"/>
              <a:gd name="connsiteY26" fmla="*/ 2667000 h 3752850"/>
              <a:gd name="connsiteX27" fmla="*/ 4229100 w 8020050"/>
              <a:gd name="connsiteY27" fmla="*/ 2324100 h 3752850"/>
              <a:gd name="connsiteX28" fmla="*/ 4591050 w 8020050"/>
              <a:gd name="connsiteY28" fmla="*/ 1943100 h 3752850"/>
              <a:gd name="connsiteX29" fmla="*/ 5181600 w 8020050"/>
              <a:gd name="connsiteY29" fmla="*/ 1600200 h 3752850"/>
              <a:gd name="connsiteX30" fmla="*/ 6248400 w 8020050"/>
              <a:gd name="connsiteY30" fmla="*/ 1714500 h 3752850"/>
              <a:gd name="connsiteX31" fmla="*/ 6915150 w 8020050"/>
              <a:gd name="connsiteY31" fmla="*/ 1866900 h 3752850"/>
              <a:gd name="connsiteX32" fmla="*/ 7867650 w 8020050"/>
              <a:gd name="connsiteY32" fmla="*/ 2133600 h 3752850"/>
              <a:gd name="connsiteX33" fmla="*/ 8001000 w 8020050"/>
              <a:gd name="connsiteY33" fmla="*/ 1733550 h 3752850"/>
              <a:gd name="connsiteX34" fmla="*/ 8020050 w 8020050"/>
              <a:gd name="connsiteY34" fmla="*/ 24765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20050" h="3752850">
                <a:moveTo>
                  <a:pt x="7981950" y="0"/>
                </a:moveTo>
                <a:lnTo>
                  <a:pt x="6515100" y="19050"/>
                </a:lnTo>
                <a:lnTo>
                  <a:pt x="6438900" y="266700"/>
                </a:lnTo>
                <a:lnTo>
                  <a:pt x="6286500" y="400050"/>
                </a:lnTo>
                <a:lnTo>
                  <a:pt x="5600700" y="381000"/>
                </a:lnTo>
                <a:lnTo>
                  <a:pt x="5048250" y="247650"/>
                </a:lnTo>
                <a:lnTo>
                  <a:pt x="4724400" y="152400"/>
                </a:lnTo>
                <a:lnTo>
                  <a:pt x="4305300" y="152400"/>
                </a:lnTo>
                <a:lnTo>
                  <a:pt x="3505200" y="76200"/>
                </a:lnTo>
                <a:lnTo>
                  <a:pt x="3009900" y="114300"/>
                </a:lnTo>
                <a:lnTo>
                  <a:pt x="2571750" y="438150"/>
                </a:lnTo>
                <a:lnTo>
                  <a:pt x="2419350" y="933450"/>
                </a:lnTo>
                <a:lnTo>
                  <a:pt x="2305050" y="1428750"/>
                </a:lnTo>
                <a:lnTo>
                  <a:pt x="1866900" y="1866900"/>
                </a:lnTo>
                <a:lnTo>
                  <a:pt x="1638300" y="2038350"/>
                </a:lnTo>
                <a:lnTo>
                  <a:pt x="1276350" y="1943100"/>
                </a:lnTo>
                <a:lnTo>
                  <a:pt x="895350" y="1619250"/>
                </a:lnTo>
                <a:lnTo>
                  <a:pt x="495300" y="1371600"/>
                </a:lnTo>
                <a:lnTo>
                  <a:pt x="95250" y="1333500"/>
                </a:lnTo>
                <a:lnTo>
                  <a:pt x="0" y="1695450"/>
                </a:lnTo>
                <a:lnTo>
                  <a:pt x="647700" y="3352800"/>
                </a:lnTo>
                <a:lnTo>
                  <a:pt x="1276350" y="3543300"/>
                </a:lnTo>
                <a:lnTo>
                  <a:pt x="2019300" y="3752850"/>
                </a:lnTo>
                <a:lnTo>
                  <a:pt x="4191000" y="3752850"/>
                </a:lnTo>
                <a:lnTo>
                  <a:pt x="4286250" y="3467100"/>
                </a:lnTo>
                <a:lnTo>
                  <a:pt x="4438650" y="3067050"/>
                </a:lnTo>
                <a:lnTo>
                  <a:pt x="4229100" y="2667000"/>
                </a:lnTo>
                <a:lnTo>
                  <a:pt x="4229100" y="2324100"/>
                </a:lnTo>
                <a:lnTo>
                  <a:pt x="4591050" y="1943100"/>
                </a:lnTo>
                <a:lnTo>
                  <a:pt x="5181600" y="1600200"/>
                </a:lnTo>
                <a:lnTo>
                  <a:pt x="6248400" y="1714500"/>
                </a:lnTo>
                <a:lnTo>
                  <a:pt x="6915150" y="1866900"/>
                </a:lnTo>
                <a:lnTo>
                  <a:pt x="7867650" y="2133600"/>
                </a:lnTo>
                <a:lnTo>
                  <a:pt x="8001000" y="1733550"/>
                </a:lnTo>
                <a:lnTo>
                  <a:pt x="8020050" y="247650"/>
                </a:ln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Red Lake River WRAP Project</a:t>
            </a:r>
            <a:endParaRPr lang="en-US" dirty="0"/>
          </a:p>
        </p:txBody>
      </p:sp>
      <p:pic>
        <p:nvPicPr>
          <p:cNvPr id="5122" name="Picture 2" descr="http://www.pca.state.mn.us/images/stories/water/watershedmap-intensivemonitoringcycle-big.gif"/>
          <p:cNvPicPr>
            <a:picLocks noGrp="1" noChangeAspect="1" noChangeArrowheads="1"/>
          </p:cNvPicPr>
          <p:nvPr>
            <p:ph idx="1"/>
          </p:nvPr>
        </p:nvPicPr>
        <p:blipFill>
          <a:blip r:embed="rId2" cstate="print"/>
          <a:srcRect/>
          <a:stretch>
            <a:fillRect/>
          </a:stretch>
        </p:blipFill>
        <p:spPr bwMode="auto">
          <a:xfrm>
            <a:off x="0" y="799947"/>
            <a:ext cx="5189639" cy="6058053"/>
          </a:xfrm>
          <a:prstGeom prst="rect">
            <a:avLst/>
          </a:prstGeom>
          <a:noFill/>
        </p:spPr>
      </p:pic>
      <p:pic>
        <p:nvPicPr>
          <p:cNvPr id="5" name="Picture 2" descr="http://www.pca.state.mn.us/images/stories/water/watershedmap-intensivemonitoringcycle-big.gif"/>
          <p:cNvPicPr>
            <a:picLocks noChangeAspect="1" noChangeArrowheads="1"/>
          </p:cNvPicPr>
          <p:nvPr/>
        </p:nvPicPr>
        <p:blipFill>
          <a:blip r:embed="rId2" cstate="print"/>
          <a:srcRect l="1536" t="11842" r="55457" b="65790"/>
          <a:stretch>
            <a:fillRect/>
          </a:stretch>
        </p:blipFill>
        <p:spPr bwMode="auto">
          <a:xfrm>
            <a:off x="4876799" y="4114800"/>
            <a:ext cx="4267201"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181600" y="1143001"/>
            <a:ext cx="3962400"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en-US" sz="2400" dirty="0" smtClean="0"/>
              <a:t>$150,000+ for Phase I</a:t>
            </a:r>
          </a:p>
          <a:p>
            <a:pPr>
              <a:buFont typeface="Arial" pitchFamily="34" charset="0"/>
              <a:buChar char="•"/>
            </a:pPr>
            <a:r>
              <a:rPr lang="en-US" sz="2400" dirty="0" smtClean="0"/>
              <a:t>$100,000 for Phase II</a:t>
            </a:r>
          </a:p>
          <a:p>
            <a:pPr>
              <a:buFont typeface="Arial" pitchFamily="34" charset="0"/>
              <a:buChar char="•"/>
            </a:pPr>
            <a:r>
              <a:rPr lang="en-US" sz="2400" dirty="0" smtClean="0"/>
              <a:t>$100,000 for the development of a HSPF Model of the Watershed</a:t>
            </a:r>
          </a:p>
          <a:p>
            <a:pPr>
              <a:buFont typeface="Arial" pitchFamily="34" charset="0"/>
              <a:buChar char="•"/>
            </a:pPr>
            <a:r>
              <a:rPr lang="en-US" sz="2400" dirty="0" smtClean="0"/>
              <a:t>$86,514 Surface Water Assessment Grant</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cstate="print"/>
          <a:srcRect r="17284" b="2668"/>
          <a:stretch>
            <a:fillRect/>
          </a:stretch>
        </p:blipFill>
        <p:spPr bwMode="auto">
          <a:xfrm>
            <a:off x="0" y="1828800"/>
            <a:ext cx="9178127" cy="4495800"/>
          </a:xfrm>
          <a:prstGeom prst="rect">
            <a:avLst/>
          </a:prstGeom>
          <a:noFill/>
          <a:ln w="9525">
            <a:noFill/>
            <a:miter lim="800000"/>
            <a:headEnd/>
            <a:tailEnd/>
          </a:ln>
        </p:spPr>
      </p:pic>
      <p:sp>
        <p:nvSpPr>
          <p:cNvPr id="6" name="Title 1"/>
          <p:cNvSpPr>
            <a:spLocks noGrp="1"/>
          </p:cNvSpPr>
          <p:nvPr>
            <p:ph type="title"/>
          </p:nvPr>
        </p:nvSpPr>
        <p:spPr>
          <a:xfrm>
            <a:off x="228600" y="274638"/>
            <a:ext cx="86106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Assessment of Water Quality Data</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Assessment of Water Quality Data</a:t>
            </a:r>
            <a:endParaRPr lang="en-US" dirty="0"/>
          </a:p>
        </p:txBody>
      </p:sp>
      <p:pic>
        <p:nvPicPr>
          <p:cNvPr id="4" name="Content Placeholder 3" descr="Red Lake River Impairments.jpg"/>
          <p:cNvPicPr>
            <a:picLocks noGrp="1" noChangeAspect="1"/>
          </p:cNvPicPr>
          <p:nvPr>
            <p:ph idx="1"/>
          </p:nvPr>
        </p:nvPicPr>
        <p:blipFill>
          <a:blip r:embed="rId2" cstate="print"/>
          <a:stretch>
            <a:fillRect/>
          </a:stretch>
        </p:blipFill>
        <p:spPr>
          <a:xfrm>
            <a:off x="0" y="0"/>
            <a:ext cx="8875059"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096962"/>
          </a:xfrm>
        </p:spPr>
        <p:style>
          <a:lnRef idx="1">
            <a:schemeClr val="accent1"/>
          </a:lnRef>
          <a:fillRef idx="2">
            <a:schemeClr val="accent1"/>
          </a:fillRef>
          <a:effectRef idx="1">
            <a:schemeClr val="accent1"/>
          </a:effectRef>
          <a:fontRef idx="minor">
            <a:schemeClr val="dk1"/>
          </a:fontRef>
        </p:style>
        <p:txBody>
          <a:bodyPr/>
          <a:lstStyle/>
          <a:p>
            <a:r>
              <a:rPr lang="en-US" dirty="0" smtClean="0"/>
              <a:t>Water Quality Monitoring</a:t>
            </a:r>
            <a:endParaRPr lang="en-US" dirty="0"/>
          </a:p>
        </p:txBody>
      </p:sp>
      <p:sp>
        <p:nvSpPr>
          <p:cNvPr id="3" name="Content Placeholder 2"/>
          <p:cNvSpPr>
            <a:spLocks noGrp="1"/>
          </p:cNvSpPr>
          <p:nvPr>
            <p:ph idx="1"/>
          </p:nvPr>
        </p:nvSpPr>
        <p:spPr/>
        <p:txBody>
          <a:bodyPr/>
          <a:lstStyle/>
          <a:p>
            <a:r>
              <a:rPr lang="en-US" dirty="0" smtClean="0"/>
              <a:t>Surface Water </a:t>
            </a:r>
            <a:endParaRPr lang="en-US" dirty="0"/>
          </a:p>
        </p:txBody>
      </p:sp>
      <p:pic>
        <p:nvPicPr>
          <p:cNvPr id="4" name="Picture 3" descr="Red Lake River SWAG 2012-13.jpg"/>
          <p:cNvPicPr>
            <a:picLocks noChangeAspect="1"/>
          </p:cNvPicPr>
          <p:nvPr/>
        </p:nvPicPr>
        <p:blipFill>
          <a:blip r:embed="rId2" cstate="print"/>
          <a:srcRect l="3150" t="4880" r="4447" b="14947"/>
          <a:stretch>
            <a:fillRect/>
          </a:stretch>
        </p:blipFill>
        <p:spPr>
          <a:xfrm>
            <a:off x="0" y="228600"/>
            <a:ext cx="9144000" cy="6130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Theme2">
  <a:themeElements>
    <a:clrScheme name="Office Theme 12">
      <a:dk1>
        <a:srgbClr val="09817E"/>
      </a:dk1>
      <a:lt1>
        <a:srgbClr val="FFFFFF"/>
      </a:lt1>
      <a:dk2>
        <a:srgbClr val="0281BA"/>
      </a:dk2>
      <a:lt2>
        <a:srgbClr val="808080"/>
      </a:lt2>
      <a:accent1>
        <a:srgbClr val="BBE0E3"/>
      </a:accent1>
      <a:accent2>
        <a:srgbClr val="333399"/>
      </a:accent2>
      <a:accent3>
        <a:srgbClr val="FFFFFF"/>
      </a:accent3>
      <a:accent4>
        <a:srgbClr val="066D6B"/>
      </a:accent4>
      <a:accent5>
        <a:srgbClr val="DAEDEF"/>
      </a:accent5>
      <a:accent6>
        <a:srgbClr val="2D2D8A"/>
      </a:accent6>
      <a:hlink>
        <a:srgbClr val="009999"/>
      </a:hlink>
      <a:folHlink>
        <a:srgbClr val="99CC00"/>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2">
        <a:dk1>
          <a:srgbClr val="09817E"/>
        </a:dk1>
        <a:lt1>
          <a:srgbClr val="FFFFFF"/>
        </a:lt1>
        <a:dk2>
          <a:srgbClr val="0281BA"/>
        </a:dk2>
        <a:lt2>
          <a:srgbClr val="808080"/>
        </a:lt2>
        <a:accent1>
          <a:srgbClr val="BBE0E3"/>
        </a:accent1>
        <a:accent2>
          <a:srgbClr val="333399"/>
        </a:accent2>
        <a:accent3>
          <a:srgbClr val="FFFFFF"/>
        </a:accent3>
        <a:accent4>
          <a:srgbClr val="066D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TS010286779</Template>
  <TotalTime>3679</TotalTime>
  <Words>436</Words>
  <Application>Microsoft Office PowerPoint</Application>
  <PresentationFormat>On-screen Show (4:3)</PresentationFormat>
  <Paragraphs>87</Paragraphs>
  <Slides>35</Slides>
  <Notes>2</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Teal Segoe 4-3 template-template_April-17-2007</vt:lpstr>
      <vt:lpstr>White with Courier font for code slides</vt:lpstr>
      <vt:lpstr>Theme2</vt:lpstr>
      <vt:lpstr>Red Lake River Watershed Restoration and Protection Project</vt:lpstr>
      <vt:lpstr>Red Lake River  Major Sub-Watershed</vt:lpstr>
      <vt:lpstr>Slide 3</vt:lpstr>
      <vt:lpstr>Importance of the Red Lake River</vt:lpstr>
      <vt:lpstr>History of Red Lake River Water Quality Monitoring</vt:lpstr>
      <vt:lpstr>Red Lake River WRAP Project</vt:lpstr>
      <vt:lpstr>Assessment of Water Quality Data</vt:lpstr>
      <vt:lpstr>Assessment of Water Quality Data</vt:lpstr>
      <vt:lpstr>Water Quality Monitoring</vt:lpstr>
      <vt:lpstr>Continuous Water Quality Monitoring</vt:lpstr>
      <vt:lpstr>Continuous Water Quality Monitoring</vt:lpstr>
      <vt:lpstr>Continuous Water Quality Monitoring</vt:lpstr>
      <vt:lpstr>Continuous Water Quality Monitoring</vt:lpstr>
      <vt:lpstr>Continuous Water Quality Monitoring</vt:lpstr>
      <vt:lpstr>Stage and Flow Monitoring</vt:lpstr>
      <vt:lpstr>Biological Monitoring</vt:lpstr>
      <vt:lpstr>Slide 17</vt:lpstr>
      <vt:lpstr>Slide 18</vt:lpstr>
      <vt:lpstr>Species Presence</vt:lpstr>
      <vt:lpstr>Slide 20</vt:lpstr>
      <vt:lpstr>Stressor Identification</vt:lpstr>
      <vt:lpstr>Crookston Stormwater Study</vt:lpstr>
      <vt:lpstr>Civic Engagement</vt:lpstr>
      <vt:lpstr>LIDAR Terrain Analysis Stream Power Index Development</vt:lpstr>
      <vt:lpstr>LIDAR Terrain Analysis Stream Power Index Development</vt:lpstr>
      <vt:lpstr>Slide 26</vt:lpstr>
      <vt:lpstr>LIDAR Terrain Analysis Stream Power Index Development</vt:lpstr>
      <vt:lpstr>Water Quality Modeling - SWAT</vt:lpstr>
      <vt:lpstr>HSPF Modeling</vt:lpstr>
      <vt:lpstr>Restoration Plans Protection Plans</vt:lpstr>
      <vt:lpstr>What is a TMDL?</vt:lpstr>
      <vt:lpstr>Changes in Permitting Requirements</vt:lpstr>
      <vt:lpstr>Importance of TMDL$</vt:lpstr>
      <vt:lpstr>Restoration Funding for Projects</vt:lpstr>
      <vt:lpstr>2013 Plans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corey.hanson</dc:creator>
  <cp:lastModifiedBy>corey.hanson</cp:lastModifiedBy>
  <cp:revision>65</cp:revision>
  <dcterms:created xsi:type="dcterms:W3CDTF">2013-04-03T14:46:58Z</dcterms:created>
  <dcterms:modified xsi:type="dcterms:W3CDTF">2013-04-11T19:06:35Z</dcterms:modified>
</cp:coreProperties>
</file>