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0" r:id="rId1"/>
  </p:sldMasterIdLst>
  <p:notesMasterIdLst>
    <p:notesMasterId r:id="rId24"/>
  </p:notesMasterIdLst>
  <p:sldIdLst>
    <p:sldId id="256" r:id="rId2"/>
    <p:sldId id="270" r:id="rId3"/>
    <p:sldId id="307" r:id="rId4"/>
    <p:sldId id="310" r:id="rId5"/>
    <p:sldId id="308" r:id="rId6"/>
    <p:sldId id="323" r:id="rId7"/>
    <p:sldId id="304" r:id="rId8"/>
    <p:sldId id="288" r:id="rId9"/>
    <p:sldId id="306" r:id="rId10"/>
    <p:sldId id="305" r:id="rId11"/>
    <p:sldId id="312" r:id="rId12"/>
    <p:sldId id="313" r:id="rId13"/>
    <p:sldId id="314" r:id="rId14"/>
    <p:sldId id="315" r:id="rId15"/>
    <p:sldId id="316" r:id="rId16"/>
    <p:sldId id="322" r:id="rId17"/>
    <p:sldId id="318" r:id="rId18"/>
    <p:sldId id="324" r:id="rId19"/>
    <p:sldId id="319" r:id="rId20"/>
    <p:sldId id="321" r:id="rId21"/>
    <p:sldId id="320" r:id="rId22"/>
    <p:sldId id="296"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9161" autoAdjust="0"/>
  </p:normalViewPr>
  <p:slideViewPr>
    <p:cSldViewPr snapToGrid="0">
      <p:cViewPr varScale="1">
        <p:scale>
          <a:sx n="90" d="100"/>
          <a:sy n="90" d="100"/>
        </p:scale>
        <p:origin x="516" y="84"/>
      </p:cViewPr>
      <p:guideLst/>
    </p:cSldViewPr>
  </p:slideViewPr>
  <p:notesTextViewPr>
    <p:cViewPr>
      <p:scale>
        <a:sx n="1" d="1"/>
        <a:sy n="1" d="1"/>
      </p:scale>
      <p:origin x="0" y="0"/>
    </p:cViewPr>
  </p:notesTextViewPr>
  <p:notesViewPr>
    <p:cSldViewPr snapToGrid="0">
      <p:cViewPr varScale="1">
        <p:scale>
          <a:sx n="101" d="100"/>
          <a:sy n="101" d="100"/>
        </p:scale>
        <p:origin x="355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3F0ADF-3814-4329-BDFD-65047540DC4B}" type="datetimeFigureOut">
              <a:rPr lang="en-US" smtClean="0"/>
              <a:t>3/3/2020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5AAE8B9-8103-457C-A4B6-59A36CF0C1AD}" type="slidenum">
              <a:rPr lang="en-US" smtClean="0"/>
              <a:t>‹#›</a:t>
            </a:fld>
            <a:endParaRPr lang="en-US"/>
          </a:p>
        </p:txBody>
      </p:sp>
    </p:spTree>
    <p:extLst>
      <p:ext uri="{BB962C8B-B14F-4D97-AF65-F5344CB8AC3E}">
        <p14:creationId xmlns:p14="http://schemas.microsoft.com/office/powerpoint/2010/main" val="133073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 LGUs involved with the Thief River 1W1P are Beltrami, Marshall, and Pennington Counties.  Beltrami, Marshall, and Pennington SWCDs and the RLWD. </a:t>
            </a:r>
          </a:p>
        </p:txBody>
      </p:sp>
      <p:sp>
        <p:nvSpPr>
          <p:cNvPr id="4" name="Slide Number Placeholder 3"/>
          <p:cNvSpPr>
            <a:spLocks noGrp="1"/>
          </p:cNvSpPr>
          <p:nvPr>
            <p:ph type="sldNum" sz="quarter" idx="10"/>
          </p:nvPr>
        </p:nvSpPr>
        <p:spPr/>
        <p:txBody>
          <a:bodyPr/>
          <a:lstStyle/>
          <a:p>
            <a:fld id="{15AAE8B9-8103-457C-A4B6-59A36CF0C1AD}" type="slidenum">
              <a:rPr lang="en-US" smtClean="0"/>
              <a:t>1</a:t>
            </a:fld>
            <a:endParaRPr lang="en-US"/>
          </a:p>
        </p:txBody>
      </p:sp>
    </p:spTree>
    <p:extLst>
      <p:ext uri="{BB962C8B-B14F-4D97-AF65-F5344CB8AC3E}">
        <p14:creationId xmlns:p14="http://schemas.microsoft.com/office/powerpoint/2010/main" val="1990216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2 of the plan includes the prioritization matrix of Resource Categories, Resource Concerns, and Priority Issues affecting the resource concern.  On the right side of the table, we have Priority Tier A Issues for example, 2.1.1:  Elevated Concentrations of suspended solids, sediment, and total phosphorus approaching or exceeding water quality standards for aquatic life, which can lead to aquatic life impairments. </a:t>
            </a:r>
          </a:p>
        </p:txBody>
      </p:sp>
      <p:sp>
        <p:nvSpPr>
          <p:cNvPr id="4" name="Slide Number Placeholder 3"/>
          <p:cNvSpPr>
            <a:spLocks noGrp="1"/>
          </p:cNvSpPr>
          <p:nvPr>
            <p:ph type="sldNum" sz="quarter" idx="5"/>
          </p:nvPr>
        </p:nvSpPr>
        <p:spPr/>
        <p:txBody>
          <a:bodyPr/>
          <a:lstStyle/>
          <a:p>
            <a:fld id="{15AAE8B9-8103-457C-A4B6-59A36CF0C1AD}" type="slidenum">
              <a:rPr lang="en-US" smtClean="0"/>
              <a:t>10</a:t>
            </a:fld>
            <a:endParaRPr lang="en-US"/>
          </a:p>
        </p:txBody>
      </p:sp>
    </p:spTree>
    <p:extLst>
      <p:ext uri="{BB962C8B-B14F-4D97-AF65-F5344CB8AC3E}">
        <p14:creationId xmlns:p14="http://schemas.microsoft.com/office/powerpoint/2010/main" val="4141311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River reaches were categorized into water management classes.  Utilizing the WRAPS, the assessed reaches in the watershed were given an impaired, nearly impaired, potentially impaired or highest quality water management class.  These water management classes are used to target implementation and assisted with setting measurable goals.</a:t>
            </a:r>
          </a:p>
        </p:txBody>
      </p:sp>
      <p:sp>
        <p:nvSpPr>
          <p:cNvPr id="4" name="Slide Number Placeholder 3"/>
          <p:cNvSpPr>
            <a:spLocks noGrp="1"/>
          </p:cNvSpPr>
          <p:nvPr>
            <p:ph type="sldNum" sz="quarter" idx="5"/>
          </p:nvPr>
        </p:nvSpPr>
        <p:spPr/>
        <p:txBody>
          <a:bodyPr/>
          <a:lstStyle/>
          <a:p>
            <a:fld id="{15AAE8B9-8103-457C-A4B6-59A36CF0C1AD}" type="slidenum">
              <a:rPr lang="en-US" smtClean="0"/>
              <a:t>11</a:t>
            </a:fld>
            <a:endParaRPr lang="en-US"/>
          </a:p>
        </p:txBody>
      </p:sp>
    </p:spTree>
    <p:extLst>
      <p:ext uri="{BB962C8B-B14F-4D97-AF65-F5344CB8AC3E}">
        <p14:creationId xmlns:p14="http://schemas.microsoft.com/office/powerpoint/2010/main" val="2964156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lower Thief River downstream of Agassiz National Wildlife Refuge is impaired for Total Suspended Solids while the Mud River is nearly impaired for TSS.  Impaired reaches were assigned a 15% reduction goal, nearly impaired a 10% reduction goal, and the highest quality a 5% reduction goal.  The potentially impaired also received a 15% reduction goal.  </a:t>
            </a:r>
          </a:p>
        </p:txBody>
      </p:sp>
      <p:sp>
        <p:nvSpPr>
          <p:cNvPr id="4" name="Slide Number Placeholder 3"/>
          <p:cNvSpPr>
            <a:spLocks noGrp="1"/>
          </p:cNvSpPr>
          <p:nvPr>
            <p:ph type="sldNum" sz="quarter" idx="5"/>
          </p:nvPr>
        </p:nvSpPr>
        <p:spPr/>
        <p:txBody>
          <a:bodyPr/>
          <a:lstStyle/>
          <a:p>
            <a:fld id="{15AAE8B9-8103-457C-A4B6-59A36CF0C1AD}" type="slidenum">
              <a:rPr lang="en-US" smtClean="0"/>
              <a:t>12</a:t>
            </a:fld>
            <a:endParaRPr lang="en-US"/>
          </a:p>
        </p:txBody>
      </p:sp>
    </p:spTree>
    <p:extLst>
      <p:ext uri="{BB962C8B-B14F-4D97-AF65-F5344CB8AC3E}">
        <p14:creationId xmlns:p14="http://schemas.microsoft.com/office/powerpoint/2010/main" val="4005262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Measurable goals were established for 13 different categories to address the priority issues of concern in Tier A and Tier B.  Some of the goals address only one issue of concern while others can address multiple issues of concern.  For example, sediment reduction goals address the issue of </a:t>
            </a:r>
            <a:r>
              <a:rPr lang="en-US" u="sng" dirty="0"/>
              <a:t>reduced hydrologic function of wetlands </a:t>
            </a:r>
            <a:r>
              <a:rPr lang="en-US" dirty="0"/>
              <a:t>and </a:t>
            </a:r>
            <a:r>
              <a:rPr lang="en-US" u="sng" dirty="0"/>
              <a:t>waters impaired for sediment</a:t>
            </a:r>
            <a:r>
              <a:rPr lang="en-US" dirty="0"/>
              <a:t>.  Goals were identified for each planning region for sediment, phosphorus, bacteria, dissolved oxygen, and runoff reduction numbers.  Other goals include increasing soil organic matter and septic system compliance.</a:t>
            </a:r>
          </a:p>
        </p:txBody>
      </p:sp>
      <p:sp>
        <p:nvSpPr>
          <p:cNvPr id="4" name="Slide Number Placeholder 3"/>
          <p:cNvSpPr>
            <a:spLocks noGrp="1"/>
          </p:cNvSpPr>
          <p:nvPr>
            <p:ph type="sldNum" sz="quarter" idx="10"/>
          </p:nvPr>
        </p:nvSpPr>
        <p:spPr/>
        <p:txBody>
          <a:bodyPr/>
          <a:lstStyle/>
          <a:p>
            <a:fld id="{15AAE8B9-8103-457C-A4B6-59A36CF0C1AD}" type="slidenum">
              <a:rPr lang="en-US" smtClean="0"/>
              <a:t>13</a:t>
            </a:fld>
            <a:endParaRPr lang="en-US"/>
          </a:p>
        </p:txBody>
      </p:sp>
    </p:spTree>
    <p:extLst>
      <p:ext uri="{BB962C8B-B14F-4D97-AF65-F5344CB8AC3E}">
        <p14:creationId xmlns:p14="http://schemas.microsoft.com/office/powerpoint/2010/main" val="218450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Sediment reduction goals were based off the WRAPs and TMDL Reports.  Once a reach was assigned a management class, a percent reduction and reduction amount was assigned to sediment. </a:t>
            </a:r>
          </a:p>
        </p:txBody>
      </p:sp>
      <p:sp>
        <p:nvSpPr>
          <p:cNvPr id="4" name="Slide Number Placeholder 3"/>
          <p:cNvSpPr>
            <a:spLocks noGrp="1"/>
          </p:cNvSpPr>
          <p:nvPr>
            <p:ph type="sldNum" sz="quarter" idx="10"/>
          </p:nvPr>
        </p:nvSpPr>
        <p:spPr/>
        <p:txBody>
          <a:bodyPr/>
          <a:lstStyle/>
          <a:p>
            <a:fld id="{15AAE8B9-8103-457C-A4B6-59A36CF0C1AD}" type="slidenum">
              <a:rPr lang="en-US" smtClean="0"/>
              <a:t>14</a:t>
            </a:fld>
            <a:endParaRPr lang="en-US"/>
          </a:p>
        </p:txBody>
      </p:sp>
    </p:spTree>
    <p:extLst>
      <p:ext uri="{BB962C8B-B14F-4D97-AF65-F5344CB8AC3E}">
        <p14:creationId xmlns:p14="http://schemas.microsoft.com/office/powerpoint/2010/main" val="3255571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Surface runoff reduction goals were initially determined using an existing plan from the RLWD. (</a:t>
            </a:r>
            <a:r>
              <a:rPr lang="en-US" b="1" dirty="0">
                <a:solidFill>
                  <a:srgbClr val="FF0000"/>
                </a:solidFill>
                <a:highlight>
                  <a:srgbClr val="FFFF00"/>
                </a:highlight>
              </a:rPr>
              <a:t>distributed detention study?)</a:t>
            </a:r>
            <a:r>
              <a:rPr lang="en-US" dirty="0"/>
              <a:t>  Through discussion with the advisory committee, planning workgroup, and policy committee the final reduction goals were 1/8 inch in 4 planning regions and </a:t>
            </a:r>
            <a:r>
              <a:rPr lang="en-US" u="sng" dirty="0"/>
              <a:t>no net increase </a:t>
            </a:r>
            <a:r>
              <a:rPr lang="en-US" dirty="0"/>
              <a:t>in the remaining planning regions.  No net increase was decided because of existing conditions in the planning region including existing impoundments and land use.  </a:t>
            </a:r>
          </a:p>
        </p:txBody>
      </p:sp>
      <p:sp>
        <p:nvSpPr>
          <p:cNvPr id="4" name="Slide Number Placeholder 3"/>
          <p:cNvSpPr>
            <a:spLocks noGrp="1"/>
          </p:cNvSpPr>
          <p:nvPr>
            <p:ph type="sldNum" sz="quarter" idx="10"/>
          </p:nvPr>
        </p:nvSpPr>
        <p:spPr/>
        <p:txBody>
          <a:bodyPr/>
          <a:lstStyle/>
          <a:p>
            <a:fld id="{15AAE8B9-8103-457C-A4B6-59A36CF0C1AD}" type="slidenum">
              <a:rPr lang="en-US" smtClean="0"/>
              <a:t>15</a:t>
            </a:fld>
            <a:endParaRPr lang="en-US"/>
          </a:p>
        </p:txBody>
      </p:sp>
    </p:spTree>
    <p:extLst>
      <p:ext uri="{BB962C8B-B14F-4D97-AF65-F5344CB8AC3E}">
        <p14:creationId xmlns:p14="http://schemas.microsoft.com/office/powerpoint/2010/main" val="2704890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prioritize the planning regions (HUC 10s) we looked the Tier A and Tier B issues and if they applied to the individual planning regions.  Each planning region has it’s own set of issues whether it’s a sediment impairment, dissolved oxygen impairment, or bacteria levels nearing the impairment threshold.  Tier A issues were weighted 2 times that of Tier B issues.  This gave us the planning region ranks divided into three tiers.</a:t>
            </a:r>
          </a:p>
        </p:txBody>
      </p:sp>
      <p:sp>
        <p:nvSpPr>
          <p:cNvPr id="4" name="Slide Number Placeholder 3"/>
          <p:cNvSpPr>
            <a:spLocks noGrp="1"/>
          </p:cNvSpPr>
          <p:nvPr>
            <p:ph type="sldNum" sz="quarter" idx="5"/>
          </p:nvPr>
        </p:nvSpPr>
        <p:spPr/>
        <p:txBody>
          <a:bodyPr/>
          <a:lstStyle/>
          <a:p>
            <a:fld id="{15AAE8B9-8103-457C-A4B6-59A36CF0C1AD}" type="slidenum">
              <a:rPr lang="en-US" smtClean="0"/>
              <a:t>16</a:t>
            </a:fld>
            <a:endParaRPr lang="en-US"/>
          </a:p>
        </p:txBody>
      </p:sp>
    </p:spTree>
    <p:extLst>
      <p:ext uri="{BB962C8B-B14F-4D97-AF65-F5344CB8AC3E}">
        <p14:creationId xmlns:p14="http://schemas.microsoft.com/office/powerpoint/2010/main" val="3553254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 1 are the highest priority </a:t>
            </a:r>
            <a:r>
              <a:rPr lang="en-US" dirty="0" err="1"/>
              <a:t>subwatersheds</a:t>
            </a:r>
            <a:r>
              <a:rPr lang="en-US" dirty="0"/>
              <a:t> to target projects and include the lower thief river, CD20, and the Mud river.  </a:t>
            </a:r>
          </a:p>
        </p:txBody>
      </p:sp>
      <p:sp>
        <p:nvSpPr>
          <p:cNvPr id="4" name="Slide Number Placeholder 3"/>
          <p:cNvSpPr>
            <a:spLocks noGrp="1"/>
          </p:cNvSpPr>
          <p:nvPr>
            <p:ph type="sldNum" sz="quarter" idx="5"/>
          </p:nvPr>
        </p:nvSpPr>
        <p:spPr/>
        <p:txBody>
          <a:bodyPr/>
          <a:lstStyle/>
          <a:p>
            <a:fld id="{15AAE8B9-8103-457C-A4B6-59A36CF0C1AD}" type="slidenum">
              <a:rPr lang="en-US" smtClean="0"/>
              <a:t>17</a:t>
            </a:fld>
            <a:endParaRPr lang="en-US"/>
          </a:p>
        </p:txBody>
      </p:sp>
    </p:spTree>
    <p:extLst>
      <p:ext uri="{BB962C8B-B14F-4D97-AF65-F5344CB8AC3E}">
        <p14:creationId xmlns:p14="http://schemas.microsoft.com/office/powerpoint/2010/main" val="616104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4 of the plan is the implementation schedule that includes actions, anticipated timeline, measurable outputs, the lead entity, partners, and identifies which measurable goals an action will address providing a way to see the multiple benefits of an action or practice.  There are implementation tables for each of the planning regions and for watershed-wide actions.  Within each planning region, there’s an implementation table for structural practices, management practices, and capital projects.  </a:t>
            </a:r>
          </a:p>
        </p:txBody>
      </p:sp>
      <p:sp>
        <p:nvSpPr>
          <p:cNvPr id="4" name="Slide Number Placeholder 3"/>
          <p:cNvSpPr>
            <a:spLocks noGrp="1"/>
          </p:cNvSpPr>
          <p:nvPr>
            <p:ph type="sldNum" sz="quarter" idx="5"/>
          </p:nvPr>
        </p:nvSpPr>
        <p:spPr/>
        <p:txBody>
          <a:bodyPr/>
          <a:lstStyle/>
          <a:p>
            <a:fld id="{15AAE8B9-8103-457C-A4B6-59A36CF0C1AD}" type="slidenum">
              <a:rPr lang="en-US" smtClean="0"/>
              <a:t>18</a:t>
            </a:fld>
            <a:endParaRPr lang="en-US"/>
          </a:p>
        </p:txBody>
      </p:sp>
    </p:spTree>
    <p:extLst>
      <p:ext uri="{BB962C8B-B14F-4D97-AF65-F5344CB8AC3E}">
        <p14:creationId xmlns:p14="http://schemas.microsoft.com/office/powerpoint/2010/main" val="3616288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Targeted implementation profiles were developed using the sediment and phosphorus reduction goals identified in section 3 and the PTMApp.  They identify the number of practices, sediment and phosphorus reduction, and average cost-effectiveness of the practices.  Treatment groups including storage (WASCOB, stormwater basins, water control structures,) filtration (Cover crop, filter strips, grassed waterway and swales), source reduction (conservation tillage, nutrient management, rotational grazing), and infiltration (alternative tile intakes, multi-stage ditch, lined waterway or outlet), and Protection (grade stabilization structures, streambank stabilization, tree/shrub establishment, critical area plantings). </a:t>
            </a:r>
          </a:p>
        </p:txBody>
      </p:sp>
      <p:sp>
        <p:nvSpPr>
          <p:cNvPr id="4" name="Slide Number Placeholder 3"/>
          <p:cNvSpPr>
            <a:spLocks noGrp="1"/>
          </p:cNvSpPr>
          <p:nvPr>
            <p:ph type="sldNum" sz="quarter" idx="5"/>
          </p:nvPr>
        </p:nvSpPr>
        <p:spPr/>
        <p:txBody>
          <a:bodyPr/>
          <a:lstStyle/>
          <a:p>
            <a:fld id="{15AAE8B9-8103-457C-A4B6-59A36CF0C1AD}" type="slidenum">
              <a:rPr lang="en-US" smtClean="0"/>
              <a:t>19</a:t>
            </a:fld>
            <a:endParaRPr lang="en-US"/>
          </a:p>
        </p:txBody>
      </p:sp>
    </p:spTree>
    <p:extLst>
      <p:ext uri="{BB962C8B-B14F-4D97-AF65-F5344CB8AC3E}">
        <p14:creationId xmlns:p14="http://schemas.microsoft.com/office/powerpoint/2010/main" val="2198847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Thief River Watershed in NW MN covers portions of Beltrami, Marshall, and Pennington Counties and the Red Lake Watershed District.  The watershed drains about 1,048 square miles or 671,024 acres.  8 planning regions were established based on the HUC 10 boundaries.  The municipalities include </a:t>
            </a:r>
            <a:r>
              <a:rPr lang="en-US" dirty="0" err="1"/>
              <a:t>Fourtown</a:t>
            </a:r>
            <a:r>
              <a:rPr lang="en-US" dirty="0"/>
              <a:t>, Goodridge, </a:t>
            </a:r>
            <a:r>
              <a:rPr lang="en-US" dirty="0" err="1"/>
              <a:t>Grygla</a:t>
            </a:r>
            <a:r>
              <a:rPr lang="en-US" dirty="0"/>
              <a:t>, Holt, and part of the Thief River Falls.  The City of Thief River Falls drinking water supply intake is on the Red Lake River just downstream of the confluence with the Thief River.  </a:t>
            </a:r>
          </a:p>
          <a:p>
            <a:endParaRPr lang="en-US" dirty="0"/>
          </a:p>
        </p:txBody>
      </p:sp>
      <p:sp>
        <p:nvSpPr>
          <p:cNvPr id="4" name="Slide Number Placeholder 3"/>
          <p:cNvSpPr>
            <a:spLocks noGrp="1"/>
          </p:cNvSpPr>
          <p:nvPr>
            <p:ph type="sldNum" sz="quarter" idx="10"/>
          </p:nvPr>
        </p:nvSpPr>
        <p:spPr/>
        <p:txBody>
          <a:bodyPr/>
          <a:lstStyle/>
          <a:p>
            <a:fld id="{15AAE8B9-8103-457C-A4B6-59A36CF0C1AD}" type="slidenum">
              <a:rPr lang="en-US" smtClean="0"/>
              <a:t>2</a:t>
            </a:fld>
            <a:endParaRPr lang="en-US"/>
          </a:p>
        </p:txBody>
      </p:sp>
    </p:spTree>
    <p:extLst>
      <p:ext uri="{BB962C8B-B14F-4D97-AF65-F5344CB8AC3E}">
        <p14:creationId xmlns:p14="http://schemas.microsoft.com/office/powerpoint/2010/main" val="3832106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targeted implementation profiles, the plan includes PTMApp maps for each planning region that identifies areas to implement priority practices.  BMPs were selected so that structural and management practices contributed 50% estimated load reductions towards the goals.  Priority locations for protection practices, including grade stabilization structures, are identified in red on the maps.  Priority location for management practices are identified in brown.   </a:t>
            </a:r>
          </a:p>
        </p:txBody>
      </p:sp>
      <p:sp>
        <p:nvSpPr>
          <p:cNvPr id="4" name="Slide Number Placeholder 3"/>
          <p:cNvSpPr>
            <a:spLocks noGrp="1"/>
          </p:cNvSpPr>
          <p:nvPr>
            <p:ph type="sldNum" sz="quarter" idx="5"/>
          </p:nvPr>
        </p:nvSpPr>
        <p:spPr/>
        <p:txBody>
          <a:bodyPr/>
          <a:lstStyle/>
          <a:p>
            <a:fld id="{15AAE8B9-8103-457C-A4B6-59A36CF0C1AD}" type="slidenum">
              <a:rPr lang="en-US" smtClean="0"/>
              <a:t>20</a:t>
            </a:fld>
            <a:endParaRPr lang="en-US"/>
          </a:p>
        </p:txBody>
      </p:sp>
    </p:spTree>
    <p:extLst>
      <p:ext uri="{BB962C8B-B14F-4D97-AF65-F5344CB8AC3E}">
        <p14:creationId xmlns:p14="http://schemas.microsoft.com/office/powerpoint/2010/main" val="229991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baseline budget that included projects and practices, research and monitoring, education and outreach, and capital improvements was developed.  This was developed by looking at each LGUs existing budget of what’s being spent in the Thief Watershed.  Level 1 funding is the next level with the intent to use Watershed Based Funding and competitive clean water fund grants to implement projects identified in the targeted implementation plan.  Actions for level 2 funding are listed ins section 4 but do not have specific budgets – These projects would be large scale capital improvement projects.  </a:t>
            </a:r>
          </a:p>
          <a:p>
            <a:endParaRPr lang="en-US" dirty="0"/>
          </a:p>
          <a:p>
            <a:r>
              <a:rPr lang="en-US" dirty="0"/>
              <a:t>Baseline Totals: 10 year - $3.8 million</a:t>
            </a:r>
          </a:p>
          <a:p>
            <a:r>
              <a:rPr lang="en-US" dirty="0"/>
              <a:t>Level 1 Total:  10 year - $21.6 million</a:t>
            </a:r>
          </a:p>
        </p:txBody>
      </p:sp>
      <p:sp>
        <p:nvSpPr>
          <p:cNvPr id="4" name="Slide Number Placeholder 3"/>
          <p:cNvSpPr>
            <a:spLocks noGrp="1"/>
          </p:cNvSpPr>
          <p:nvPr>
            <p:ph type="sldNum" sz="quarter" idx="5"/>
          </p:nvPr>
        </p:nvSpPr>
        <p:spPr/>
        <p:txBody>
          <a:bodyPr/>
          <a:lstStyle/>
          <a:p>
            <a:fld id="{15AAE8B9-8103-457C-A4B6-59A36CF0C1AD}" type="slidenum">
              <a:rPr lang="en-US" smtClean="0"/>
              <a:t>21</a:t>
            </a:fld>
            <a:endParaRPr lang="en-US"/>
          </a:p>
        </p:txBody>
      </p:sp>
    </p:spTree>
    <p:extLst>
      <p:ext uri="{BB962C8B-B14F-4D97-AF65-F5344CB8AC3E}">
        <p14:creationId xmlns:p14="http://schemas.microsoft.com/office/powerpoint/2010/main" val="3730767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Policy and Technical Committees will</a:t>
            </a:r>
            <a:r>
              <a:rPr lang="en-US" baseline="0" dirty="0"/>
              <a:t> continue to meet to discuss the 1W1P, completed projects, and future project implementation.  Annual reports and </a:t>
            </a:r>
            <a:r>
              <a:rPr lang="en-US" baseline="0" dirty="0" err="1"/>
              <a:t>workplans</a:t>
            </a:r>
            <a:r>
              <a:rPr lang="en-US" baseline="0" dirty="0"/>
              <a:t> will be discussed as well as joint project opportunities that cross county boundaries.  The planning group will meet quarterly to discuss current, completed, and future projects and develop an annual report that will be given at the annual policy and technical committee.  LGUs will take turns holding the planning group meetings.  </a:t>
            </a:r>
          </a:p>
          <a:p>
            <a:endParaRPr lang="en-US" baseline="0" dirty="0"/>
          </a:p>
        </p:txBody>
      </p:sp>
      <p:sp>
        <p:nvSpPr>
          <p:cNvPr id="4" name="Slide Number Placeholder 3"/>
          <p:cNvSpPr>
            <a:spLocks noGrp="1"/>
          </p:cNvSpPr>
          <p:nvPr>
            <p:ph type="sldNum" sz="quarter" idx="10"/>
          </p:nvPr>
        </p:nvSpPr>
        <p:spPr/>
        <p:txBody>
          <a:bodyPr/>
          <a:lstStyle/>
          <a:p>
            <a:fld id="{15AAE8B9-8103-457C-A4B6-59A36CF0C1AD}" type="slidenum">
              <a:rPr lang="en-US" smtClean="0"/>
              <a:t>22</a:t>
            </a:fld>
            <a:endParaRPr lang="en-US"/>
          </a:p>
        </p:txBody>
      </p:sp>
    </p:spTree>
    <p:extLst>
      <p:ext uri="{BB962C8B-B14F-4D97-AF65-F5344CB8AC3E}">
        <p14:creationId xmlns:p14="http://schemas.microsoft.com/office/powerpoint/2010/main" val="412688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use is dominated by cropland (36%) and wetlands (45%).  The remaining landcover is 8% pasture/hay, 7% forest, 3% developed, and 2% open water (2014 MPCA).  The green area is crop land and the light blue is wetlands.  Yellow is pasture land or grassland and dark green is forest land.</a:t>
            </a:r>
          </a:p>
        </p:txBody>
      </p:sp>
      <p:sp>
        <p:nvSpPr>
          <p:cNvPr id="4" name="Slide Number Placeholder 3"/>
          <p:cNvSpPr>
            <a:spLocks noGrp="1"/>
          </p:cNvSpPr>
          <p:nvPr>
            <p:ph type="sldNum" sz="quarter" idx="10"/>
          </p:nvPr>
        </p:nvSpPr>
        <p:spPr/>
        <p:txBody>
          <a:bodyPr/>
          <a:lstStyle/>
          <a:p>
            <a:fld id="{15AAE8B9-8103-457C-A4B6-59A36CF0C1AD}" type="slidenum">
              <a:rPr lang="en-US" smtClean="0"/>
              <a:t>3</a:t>
            </a:fld>
            <a:endParaRPr lang="en-US"/>
          </a:p>
        </p:txBody>
      </p:sp>
    </p:spTree>
    <p:extLst>
      <p:ext uri="{BB962C8B-B14F-4D97-AF65-F5344CB8AC3E}">
        <p14:creationId xmlns:p14="http://schemas.microsoft.com/office/powerpoint/2010/main" val="1733522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50% of land in the watershed is public lands with Agassiz National Wildlife Refuge covering 61,500 acres or almost 10% of the watershed. </a:t>
            </a:r>
          </a:p>
        </p:txBody>
      </p:sp>
      <p:sp>
        <p:nvSpPr>
          <p:cNvPr id="4" name="Slide Number Placeholder 3"/>
          <p:cNvSpPr>
            <a:spLocks noGrp="1"/>
          </p:cNvSpPr>
          <p:nvPr>
            <p:ph type="sldNum" sz="quarter" idx="10"/>
          </p:nvPr>
        </p:nvSpPr>
        <p:spPr/>
        <p:txBody>
          <a:bodyPr/>
          <a:lstStyle/>
          <a:p>
            <a:fld id="{15AAE8B9-8103-457C-A4B6-59A36CF0C1AD}" type="slidenum">
              <a:rPr lang="en-US" smtClean="0"/>
              <a:t>4</a:t>
            </a:fld>
            <a:endParaRPr lang="en-US"/>
          </a:p>
        </p:txBody>
      </p:sp>
    </p:spTree>
    <p:extLst>
      <p:ext uri="{BB962C8B-B14F-4D97-AF65-F5344CB8AC3E}">
        <p14:creationId xmlns:p14="http://schemas.microsoft.com/office/powerpoint/2010/main" val="279902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1,148 miles of legal drainage systems, which is 3</a:t>
            </a:r>
            <a:r>
              <a:rPr lang="en-US" baseline="30000" dirty="0"/>
              <a:t>rd</a:t>
            </a:r>
            <a:r>
              <a:rPr lang="en-US" dirty="0"/>
              <a:t> most channelized in the state (based on percent).  The main ditches run east to west and outlet into the Thief River on the western edge of the watershed.  40 miles of public waters include the Thief River.  Thief Lake lies in the northwestern part of the watershed and is the headwaters of the Thief River which flows south through Agassiz NWR.  The Thief River ends in the City of Thief River Falls at the confluence with the Red Lake River.</a:t>
            </a:r>
          </a:p>
        </p:txBody>
      </p:sp>
      <p:sp>
        <p:nvSpPr>
          <p:cNvPr id="4" name="Slide Number Placeholder 3"/>
          <p:cNvSpPr>
            <a:spLocks noGrp="1"/>
          </p:cNvSpPr>
          <p:nvPr>
            <p:ph type="sldNum" sz="quarter" idx="10"/>
          </p:nvPr>
        </p:nvSpPr>
        <p:spPr/>
        <p:txBody>
          <a:bodyPr/>
          <a:lstStyle/>
          <a:p>
            <a:fld id="{15AAE8B9-8103-457C-A4B6-59A36CF0C1AD}" type="slidenum">
              <a:rPr lang="en-US" smtClean="0"/>
              <a:t>5</a:t>
            </a:fld>
            <a:endParaRPr lang="en-US"/>
          </a:p>
        </p:txBody>
      </p:sp>
    </p:spTree>
    <p:extLst>
      <p:ext uri="{BB962C8B-B14F-4D97-AF65-F5344CB8AC3E}">
        <p14:creationId xmlns:p14="http://schemas.microsoft.com/office/powerpoint/2010/main" val="1220938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30 impoundments in the Thief River watershed with the majority located on Agassiz NWR.  The Moose River Impoundment in the northeast area of the watershed was completed in 1988 and has a 125 square mile drainage area. </a:t>
            </a:r>
          </a:p>
        </p:txBody>
      </p:sp>
      <p:sp>
        <p:nvSpPr>
          <p:cNvPr id="4" name="Slide Number Placeholder 3"/>
          <p:cNvSpPr>
            <a:spLocks noGrp="1"/>
          </p:cNvSpPr>
          <p:nvPr>
            <p:ph type="sldNum" sz="quarter" idx="10"/>
          </p:nvPr>
        </p:nvSpPr>
        <p:spPr/>
        <p:txBody>
          <a:bodyPr/>
          <a:lstStyle/>
          <a:p>
            <a:fld id="{15AAE8B9-8103-457C-A4B6-59A36CF0C1AD}" type="slidenum">
              <a:rPr lang="en-US" smtClean="0"/>
              <a:t>6</a:t>
            </a:fld>
            <a:endParaRPr lang="en-US"/>
          </a:p>
        </p:txBody>
      </p:sp>
    </p:spTree>
    <p:extLst>
      <p:ext uri="{BB962C8B-B14F-4D97-AF65-F5344CB8AC3E}">
        <p14:creationId xmlns:p14="http://schemas.microsoft.com/office/powerpoint/2010/main" val="115685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started in early 2017 by establishing the Policy and Advisory Committees, developing a Request for Qualifications, and holding consultant interviews.  Houston Engineering was selected to write the plan.  Once the planning process started we held two public meetings, one in Thief River Falls and one in </a:t>
            </a:r>
            <a:r>
              <a:rPr lang="en-US" dirty="0" err="1"/>
              <a:t>Grygla</a:t>
            </a:r>
            <a:r>
              <a:rPr lang="en-US" dirty="0"/>
              <a:t> in January of 2018.  The plan was composed in 5 main sections, each section being approved by the Policy Committee.  Once all 5 draft sections were approved, the plan was compiled into the complete draft plan with appendixes another round of review and comments.  A Public Hearing was held on December 2</a:t>
            </a:r>
            <a:r>
              <a:rPr lang="en-US" baseline="30000" dirty="0"/>
              <a:t>nd</a:t>
            </a:r>
            <a:r>
              <a:rPr lang="en-US" dirty="0"/>
              <a:t> and following the public hearing, the draft plan was approved by the Policy Committee and then by the individual boards to submit to BWSR.</a:t>
            </a:r>
          </a:p>
        </p:txBody>
      </p:sp>
      <p:sp>
        <p:nvSpPr>
          <p:cNvPr id="4" name="Slide Number Placeholder 3"/>
          <p:cNvSpPr>
            <a:spLocks noGrp="1"/>
          </p:cNvSpPr>
          <p:nvPr>
            <p:ph type="sldNum" sz="quarter" idx="5"/>
          </p:nvPr>
        </p:nvSpPr>
        <p:spPr/>
        <p:txBody>
          <a:bodyPr/>
          <a:lstStyle/>
          <a:p>
            <a:fld id="{15AAE8B9-8103-457C-A4B6-59A36CF0C1AD}" type="slidenum">
              <a:rPr lang="en-US" smtClean="0"/>
              <a:t>7</a:t>
            </a:fld>
            <a:endParaRPr lang="en-US"/>
          </a:p>
        </p:txBody>
      </p:sp>
    </p:spTree>
    <p:extLst>
      <p:ext uri="{BB962C8B-B14F-4D97-AF65-F5344CB8AC3E}">
        <p14:creationId xmlns:p14="http://schemas.microsoft.com/office/powerpoint/2010/main" val="4115487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layout of the plan is section 1 is the introduction, section two is the prioritization of issues, section 3 is the measurable goals, section 4 is the targeted implementation, and section 5 is the implementation programs that exist and planned in the watershed.  The land and water resources inventory is included in the appendix.  </a:t>
            </a:r>
          </a:p>
        </p:txBody>
      </p:sp>
      <p:sp>
        <p:nvSpPr>
          <p:cNvPr id="4" name="Slide Number Placeholder 3"/>
          <p:cNvSpPr>
            <a:spLocks noGrp="1"/>
          </p:cNvSpPr>
          <p:nvPr>
            <p:ph type="sldNum" sz="quarter" idx="5"/>
          </p:nvPr>
        </p:nvSpPr>
        <p:spPr/>
        <p:txBody>
          <a:bodyPr/>
          <a:lstStyle/>
          <a:p>
            <a:fld id="{15AAE8B9-8103-457C-A4B6-59A36CF0C1AD}" type="slidenum">
              <a:rPr lang="en-US" smtClean="0"/>
              <a:t>8</a:t>
            </a:fld>
            <a:endParaRPr lang="en-US"/>
          </a:p>
        </p:txBody>
      </p:sp>
    </p:spTree>
    <p:extLst>
      <p:ext uri="{BB962C8B-B14F-4D97-AF65-F5344CB8AC3E}">
        <p14:creationId xmlns:p14="http://schemas.microsoft.com/office/powerpoint/2010/main" val="64967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Issues were prioritized through stakeholder input gathered at 2 public kickoff meetings.  Residents from the watershed were given 10 orange stickers and placed next to issues they felt were the most important.  Water Resource professionals from local, state, and federal agencies were given blue stickers.  The responses were totaled and ranked by residents, water resource professionals, and a combined group.  The issues were categorized as Tier A, B, or C. priorities based on total number of stickers.  After the issues were categorized, the planning workgroup made a final recommendation to the Policy Committee.  The Planning Workgroup was asked by the Advisory Committee to provide justification on changes made to the initial ranking which was captured in appendix F. </a:t>
            </a:r>
          </a:p>
          <a:p>
            <a:endParaRPr lang="en-US" dirty="0"/>
          </a:p>
          <a:p>
            <a:r>
              <a:rPr lang="en-US" dirty="0"/>
              <a:t>Resources – natural, economic, biotic, land, or other assets For plan purposes, something that can be managed.</a:t>
            </a:r>
          </a:p>
          <a:p>
            <a:r>
              <a:rPr lang="en-US" dirty="0"/>
              <a:t>Initially started with 46 Issue Statements</a:t>
            </a:r>
          </a:p>
        </p:txBody>
      </p:sp>
      <p:sp>
        <p:nvSpPr>
          <p:cNvPr id="4" name="Slide Number Placeholder 3"/>
          <p:cNvSpPr>
            <a:spLocks noGrp="1"/>
          </p:cNvSpPr>
          <p:nvPr>
            <p:ph type="sldNum" sz="quarter" idx="5"/>
          </p:nvPr>
        </p:nvSpPr>
        <p:spPr/>
        <p:txBody>
          <a:bodyPr/>
          <a:lstStyle/>
          <a:p>
            <a:fld id="{15AAE8B9-8103-457C-A4B6-59A36CF0C1AD}" type="slidenum">
              <a:rPr lang="en-US" smtClean="0"/>
              <a:t>9</a:t>
            </a:fld>
            <a:endParaRPr lang="en-US"/>
          </a:p>
        </p:txBody>
      </p:sp>
    </p:spTree>
    <p:extLst>
      <p:ext uri="{BB962C8B-B14F-4D97-AF65-F5344CB8AC3E}">
        <p14:creationId xmlns:p14="http://schemas.microsoft.com/office/powerpoint/2010/main" val="96818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E6BB66-D988-4319-B3F4-DCAC826067CA}"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6EC984-BFBE-4FF5-9F12-1B22ED2372F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861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6BB66-D988-4319-B3F4-DCAC826067CA}"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6EC984-BFBE-4FF5-9F12-1B22ED2372F5}" type="slidenum">
              <a:rPr lang="en-US" smtClean="0"/>
              <a:t>‹#›</a:t>
            </a:fld>
            <a:endParaRPr lang="en-US"/>
          </a:p>
        </p:txBody>
      </p:sp>
    </p:spTree>
    <p:extLst>
      <p:ext uri="{BB962C8B-B14F-4D97-AF65-F5344CB8AC3E}">
        <p14:creationId xmlns:p14="http://schemas.microsoft.com/office/powerpoint/2010/main" val="278404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6BB66-D988-4319-B3F4-DCAC826067CA}"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6EC984-BFBE-4FF5-9F12-1B22ED2372F5}" type="slidenum">
              <a:rPr lang="en-US" smtClean="0"/>
              <a:t>‹#›</a:t>
            </a:fld>
            <a:endParaRPr lang="en-US"/>
          </a:p>
        </p:txBody>
      </p:sp>
    </p:spTree>
    <p:extLst>
      <p:ext uri="{BB962C8B-B14F-4D97-AF65-F5344CB8AC3E}">
        <p14:creationId xmlns:p14="http://schemas.microsoft.com/office/powerpoint/2010/main" val="50893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6BB66-D988-4319-B3F4-DCAC826067CA}"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6EC984-BFBE-4FF5-9F12-1B22ED2372F5}" type="slidenum">
              <a:rPr lang="en-US" smtClean="0"/>
              <a:t>‹#›</a:t>
            </a:fld>
            <a:endParaRPr lang="en-US"/>
          </a:p>
        </p:txBody>
      </p:sp>
    </p:spTree>
    <p:extLst>
      <p:ext uri="{BB962C8B-B14F-4D97-AF65-F5344CB8AC3E}">
        <p14:creationId xmlns:p14="http://schemas.microsoft.com/office/powerpoint/2010/main" val="311434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E6BB66-D988-4319-B3F4-DCAC826067CA}"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6EC984-BFBE-4FF5-9F12-1B22ED2372F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64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E6BB66-D988-4319-B3F4-DCAC826067CA}" type="datetimeFigureOut">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6EC984-BFBE-4FF5-9F12-1B22ED2372F5}" type="slidenum">
              <a:rPr lang="en-US" smtClean="0"/>
              <a:t>‹#›</a:t>
            </a:fld>
            <a:endParaRPr lang="en-US"/>
          </a:p>
        </p:txBody>
      </p:sp>
    </p:spTree>
    <p:extLst>
      <p:ext uri="{BB962C8B-B14F-4D97-AF65-F5344CB8AC3E}">
        <p14:creationId xmlns:p14="http://schemas.microsoft.com/office/powerpoint/2010/main" val="2563717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E6BB66-D988-4319-B3F4-DCAC826067CA}" type="datetimeFigureOut">
              <a:rPr lang="en-US" smtClean="0"/>
              <a:t>3/3/2020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6EC984-BFBE-4FF5-9F12-1B22ED2372F5}" type="slidenum">
              <a:rPr lang="en-US" smtClean="0"/>
              <a:t>‹#›</a:t>
            </a:fld>
            <a:endParaRPr lang="en-US"/>
          </a:p>
        </p:txBody>
      </p:sp>
    </p:spTree>
    <p:extLst>
      <p:ext uri="{BB962C8B-B14F-4D97-AF65-F5344CB8AC3E}">
        <p14:creationId xmlns:p14="http://schemas.microsoft.com/office/powerpoint/2010/main" val="3576896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E6BB66-D988-4319-B3F4-DCAC826067CA}" type="datetimeFigureOut">
              <a:rPr lang="en-US" smtClean="0"/>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6EC984-BFBE-4FF5-9F12-1B22ED2372F5}" type="slidenum">
              <a:rPr lang="en-US" smtClean="0"/>
              <a:t>‹#›</a:t>
            </a:fld>
            <a:endParaRPr lang="en-US"/>
          </a:p>
        </p:txBody>
      </p:sp>
    </p:spTree>
    <p:extLst>
      <p:ext uri="{BB962C8B-B14F-4D97-AF65-F5344CB8AC3E}">
        <p14:creationId xmlns:p14="http://schemas.microsoft.com/office/powerpoint/2010/main" val="2033215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9E6BB66-D988-4319-B3F4-DCAC826067CA}" type="datetimeFigureOut">
              <a:rPr lang="en-US" smtClean="0"/>
              <a:t>3/3/2020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36EC984-BFBE-4FF5-9F12-1B22ED2372F5}" type="slidenum">
              <a:rPr lang="en-US" smtClean="0"/>
              <a:t>‹#›</a:t>
            </a:fld>
            <a:endParaRPr lang="en-US"/>
          </a:p>
        </p:txBody>
      </p:sp>
    </p:spTree>
    <p:extLst>
      <p:ext uri="{BB962C8B-B14F-4D97-AF65-F5344CB8AC3E}">
        <p14:creationId xmlns:p14="http://schemas.microsoft.com/office/powerpoint/2010/main" val="142315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9E6BB66-D988-4319-B3F4-DCAC826067CA}" type="datetimeFigureOut">
              <a:rPr lang="en-US" smtClean="0"/>
              <a:t>3/3/2020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36EC984-BFBE-4FF5-9F12-1B22ED2372F5}" type="slidenum">
              <a:rPr lang="en-US" smtClean="0"/>
              <a:t>‹#›</a:t>
            </a:fld>
            <a:endParaRPr lang="en-US"/>
          </a:p>
        </p:txBody>
      </p:sp>
    </p:spTree>
    <p:extLst>
      <p:ext uri="{BB962C8B-B14F-4D97-AF65-F5344CB8AC3E}">
        <p14:creationId xmlns:p14="http://schemas.microsoft.com/office/powerpoint/2010/main" val="368086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E6BB66-D988-4319-B3F4-DCAC826067CA}" type="datetimeFigureOut">
              <a:rPr lang="en-US" smtClean="0"/>
              <a:t>3/3/2020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6EC984-BFBE-4FF5-9F12-1B22ED2372F5}" type="slidenum">
              <a:rPr lang="en-US" smtClean="0"/>
              <a:t>‹#›</a:t>
            </a:fld>
            <a:endParaRPr lang="en-US"/>
          </a:p>
        </p:txBody>
      </p:sp>
    </p:spTree>
    <p:extLst>
      <p:ext uri="{BB962C8B-B14F-4D97-AF65-F5344CB8AC3E}">
        <p14:creationId xmlns:p14="http://schemas.microsoft.com/office/powerpoint/2010/main" val="919268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9E6BB66-D988-4319-B3F4-DCAC826067CA}" type="datetimeFigureOut">
              <a:rPr lang="en-US" smtClean="0"/>
              <a:t>3/3/2020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36EC984-BFBE-4FF5-9F12-1B22ED2372F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59813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emf"/><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46842" y="220718"/>
            <a:ext cx="11424746" cy="809296"/>
          </a:xfrm>
        </p:spPr>
        <p:txBody>
          <a:bodyPr>
            <a:noAutofit/>
          </a:bodyPr>
          <a:lstStyle/>
          <a:p>
            <a:pPr algn="ctr"/>
            <a:r>
              <a:rPr lang="en-US" sz="4000" b="1" dirty="0">
                <a:solidFill>
                  <a:schemeClr val="accent1">
                    <a:lumMod val="50000"/>
                  </a:schemeClr>
                </a:solidFill>
                <a:latin typeface="Calibri" panose="020F0502020204030204" pitchFamily="34" charset="0"/>
              </a:rPr>
              <a:t>One Watershed One Plan – Thief River Watershed</a:t>
            </a:r>
            <a:endParaRPr lang="en-US" sz="4000" dirty="0">
              <a:solidFill>
                <a:schemeClr val="accent1">
                  <a:lumMod val="50000"/>
                </a:schemeClr>
              </a:solidFill>
            </a:endParaRPr>
          </a:p>
        </p:txBody>
      </p:sp>
      <p:pic>
        <p:nvPicPr>
          <p:cNvPr id="4" name="Picture 3"/>
          <p:cNvPicPr>
            <a:picLocks noChangeAspect="1"/>
          </p:cNvPicPr>
          <p:nvPr/>
        </p:nvPicPr>
        <p:blipFill>
          <a:blip r:embed="rId3"/>
          <a:stretch>
            <a:fillRect/>
          </a:stretch>
        </p:blipFill>
        <p:spPr>
          <a:xfrm>
            <a:off x="9501352" y="5651787"/>
            <a:ext cx="2575034" cy="667180"/>
          </a:xfrm>
          <a:prstGeom prst="rect">
            <a:avLst/>
          </a:prstGeom>
        </p:spPr>
      </p:pic>
      <p:pic>
        <p:nvPicPr>
          <p:cNvPr id="2" name="Picture 1">
            <a:extLst>
              <a:ext uri="{FF2B5EF4-FFF2-40B4-BE49-F238E27FC236}">
                <a16:creationId xmlns:a16="http://schemas.microsoft.com/office/drawing/2014/main" id="{474B2645-E952-4714-9E8A-2BB0C917340A}"/>
              </a:ext>
            </a:extLst>
          </p:cNvPr>
          <p:cNvPicPr>
            <a:picLocks noChangeAspect="1"/>
          </p:cNvPicPr>
          <p:nvPr/>
        </p:nvPicPr>
        <p:blipFill>
          <a:blip r:embed="rId4"/>
          <a:stretch>
            <a:fillRect/>
          </a:stretch>
        </p:blipFill>
        <p:spPr>
          <a:xfrm>
            <a:off x="735657" y="1433590"/>
            <a:ext cx="3834716" cy="627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4340356-CFF9-47D7-B45D-9120084ED8E8}"/>
              </a:ext>
            </a:extLst>
          </p:cNvPr>
          <p:cNvPicPr>
            <a:picLocks noChangeAspect="1"/>
          </p:cNvPicPr>
          <p:nvPr/>
        </p:nvPicPr>
        <p:blipFill>
          <a:blip r:embed="rId5"/>
          <a:stretch>
            <a:fillRect/>
          </a:stretch>
        </p:blipFill>
        <p:spPr>
          <a:xfrm>
            <a:off x="8923418" y="931993"/>
            <a:ext cx="2713147" cy="2423334"/>
          </a:xfrm>
          <a:prstGeom prst="rect">
            <a:avLst/>
          </a:prstGeom>
        </p:spPr>
      </p:pic>
      <p:pic>
        <p:nvPicPr>
          <p:cNvPr id="6" name="Picture 5">
            <a:extLst>
              <a:ext uri="{FF2B5EF4-FFF2-40B4-BE49-F238E27FC236}">
                <a16:creationId xmlns:a16="http://schemas.microsoft.com/office/drawing/2014/main" id="{A6D9FD66-D727-4F63-819F-84F5A1D02A80}"/>
              </a:ext>
            </a:extLst>
          </p:cNvPr>
          <p:cNvPicPr>
            <a:picLocks noChangeAspect="1"/>
          </p:cNvPicPr>
          <p:nvPr/>
        </p:nvPicPr>
        <p:blipFill>
          <a:blip r:embed="rId6"/>
          <a:stretch>
            <a:fillRect/>
          </a:stretch>
        </p:blipFill>
        <p:spPr>
          <a:xfrm>
            <a:off x="1061894" y="5473268"/>
            <a:ext cx="6570958" cy="627941"/>
          </a:xfrm>
          <a:prstGeom prst="rect">
            <a:avLst/>
          </a:prstGeom>
        </p:spPr>
      </p:pic>
      <p:pic>
        <p:nvPicPr>
          <p:cNvPr id="7" name="Picture 6">
            <a:extLst>
              <a:ext uri="{FF2B5EF4-FFF2-40B4-BE49-F238E27FC236}">
                <a16:creationId xmlns:a16="http://schemas.microsoft.com/office/drawing/2014/main" id="{8920377D-C864-4AFD-BF2F-B0009C4E2422}"/>
              </a:ext>
            </a:extLst>
          </p:cNvPr>
          <p:cNvPicPr>
            <a:picLocks noChangeAspect="1"/>
          </p:cNvPicPr>
          <p:nvPr/>
        </p:nvPicPr>
        <p:blipFill>
          <a:blip r:embed="rId7"/>
          <a:stretch>
            <a:fillRect/>
          </a:stretch>
        </p:blipFill>
        <p:spPr>
          <a:xfrm>
            <a:off x="4228474" y="3188141"/>
            <a:ext cx="3046351" cy="1971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6B902D7-4A73-4E13-8F72-E181F3435D78}"/>
              </a:ext>
            </a:extLst>
          </p:cNvPr>
          <p:cNvPicPr>
            <a:picLocks noChangeAspect="1"/>
          </p:cNvPicPr>
          <p:nvPr/>
        </p:nvPicPr>
        <p:blipFill>
          <a:blip r:embed="rId8"/>
          <a:stretch>
            <a:fillRect/>
          </a:stretch>
        </p:blipFill>
        <p:spPr>
          <a:xfrm>
            <a:off x="735657" y="2621684"/>
            <a:ext cx="2906028" cy="2174785"/>
          </a:xfrm>
          <a:prstGeom prst="rect">
            <a:avLst/>
          </a:prstGeom>
        </p:spPr>
      </p:pic>
      <p:pic>
        <p:nvPicPr>
          <p:cNvPr id="9" name="Picture 8">
            <a:extLst>
              <a:ext uri="{FF2B5EF4-FFF2-40B4-BE49-F238E27FC236}">
                <a16:creationId xmlns:a16="http://schemas.microsoft.com/office/drawing/2014/main" id="{E6D8E6AC-C348-4AD5-9F5D-CC4A75AEB0FE}"/>
              </a:ext>
            </a:extLst>
          </p:cNvPr>
          <p:cNvPicPr>
            <a:picLocks noChangeAspect="1"/>
          </p:cNvPicPr>
          <p:nvPr/>
        </p:nvPicPr>
        <p:blipFill>
          <a:blip r:embed="rId9"/>
          <a:stretch>
            <a:fillRect/>
          </a:stretch>
        </p:blipFill>
        <p:spPr>
          <a:xfrm>
            <a:off x="8247536" y="3579647"/>
            <a:ext cx="2785736" cy="1840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57CA385D-7ABB-4818-82DA-36AEEF15698A}"/>
              </a:ext>
            </a:extLst>
          </p:cNvPr>
          <p:cNvPicPr>
            <a:picLocks noChangeAspect="1"/>
          </p:cNvPicPr>
          <p:nvPr/>
        </p:nvPicPr>
        <p:blipFill>
          <a:blip r:embed="rId10"/>
          <a:stretch>
            <a:fillRect/>
          </a:stretch>
        </p:blipFill>
        <p:spPr>
          <a:xfrm>
            <a:off x="4965221" y="1254334"/>
            <a:ext cx="3707361" cy="1725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0519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20726" y="223284"/>
            <a:ext cx="6985590" cy="744500"/>
          </a:xfrm>
        </p:spPr>
        <p:txBody>
          <a:bodyPr>
            <a:normAutofit fontScale="90000"/>
          </a:bodyPr>
          <a:lstStyle/>
          <a:p>
            <a:r>
              <a:rPr lang="en-US" sz="5400" b="1" dirty="0">
                <a:solidFill>
                  <a:srgbClr val="1CADE4">
                    <a:lumMod val="50000"/>
                  </a:srgbClr>
                </a:solidFill>
                <a:latin typeface="Calibri" panose="020F0502020204030204" pitchFamily="34" charset="0"/>
              </a:rPr>
              <a:t>Priority Issues</a:t>
            </a:r>
            <a:endParaRPr lang="en-US" dirty="0"/>
          </a:p>
        </p:txBody>
      </p:sp>
      <p:pic>
        <p:nvPicPr>
          <p:cNvPr id="4" name="Picture 3">
            <a:extLst>
              <a:ext uri="{FF2B5EF4-FFF2-40B4-BE49-F238E27FC236}">
                <a16:creationId xmlns:a16="http://schemas.microsoft.com/office/drawing/2014/main" id="{8C56A112-368A-48D7-8F9D-37EC53C40FA1}"/>
              </a:ext>
            </a:extLst>
          </p:cNvPr>
          <p:cNvPicPr>
            <a:picLocks noChangeAspect="1"/>
          </p:cNvPicPr>
          <p:nvPr/>
        </p:nvPicPr>
        <p:blipFill rotWithShape="1">
          <a:blip r:embed="rId3"/>
          <a:srcRect l="13436" t="17272" r="25419" b="21086"/>
          <a:stretch/>
        </p:blipFill>
        <p:spPr>
          <a:xfrm>
            <a:off x="1911397" y="967784"/>
            <a:ext cx="8369206" cy="5273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156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447" y="170012"/>
            <a:ext cx="8197702" cy="744500"/>
          </a:xfrm>
        </p:spPr>
        <p:txBody>
          <a:bodyPr>
            <a:normAutofit fontScale="90000"/>
          </a:bodyPr>
          <a:lstStyle/>
          <a:p>
            <a:r>
              <a:rPr lang="en-US" sz="5400" b="1" dirty="0">
                <a:solidFill>
                  <a:srgbClr val="1CADE4">
                    <a:lumMod val="50000"/>
                  </a:srgbClr>
                </a:solidFill>
                <a:latin typeface="Calibri" panose="020F0502020204030204" pitchFamily="34" charset="0"/>
              </a:rPr>
              <a:t>Water Management Classes </a:t>
            </a:r>
            <a:endParaRPr lang="en-US" dirty="0"/>
          </a:p>
        </p:txBody>
      </p:sp>
      <p:pic>
        <p:nvPicPr>
          <p:cNvPr id="3" name="Picture 2">
            <a:extLst>
              <a:ext uri="{FF2B5EF4-FFF2-40B4-BE49-F238E27FC236}">
                <a16:creationId xmlns:a16="http://schemas.microsoft.com/office/drawing/2014/main" id="{CDA70D6C-FF35-4CB7-AD6E-3A48E93F1673}"/>
              </a:ext>
            </a:extLst>
          </p:cNvPr>
          <p:cNvPicPr>
            <a:picLocks noChangeAspect="1"/>
          </p:cNvPicPr>
          <p:nvPr/>
        </p:nvPicPr>
        <p:blipFill>
          <a:blip r:embed="rId3"/>
          <a:stretch>
            <a:fillRect/>
          </a:stretch>
        </p:blipFill>
        <p:spPr>
          <a:xfrm>
            <a:off x="3881941" y="933451"/>
            <a:ext cx="8197703" cy="5371653"/>
          </a:xfrm>
          <a:prstGeom prst="rect">
            <a:avLst/>
          </a:prstGeom>
        </p:spPr>
      </p:pic>
      <p:sp>
        <p:nvSpPr>
          <p:cNvPr id="5" name="Rectangle 4">
            <a:extLst>
              <a:ext uri="{FF2B5EF4-FFF2-40B4-BE49-F238E27FC236}">
                <a16:creationId xmlns:a16="http://schemas.microsoft.com/office/drawing/2014/main" id="{05FE5970-C46D-44D8-A295-7FB4B92EDEC5}"/>
              </a:ext>
            </a:extLst>
          </p:cNvPr>
          <p:cNvSpPr/>
          <p:nvPr/>
        </p:nvSpPr>
        <p:spPr>
          <a:xfrm>
            <a:off x="212651" y="1061154"/>
            <a:ext cx="3669290" cy="4585871"/>
          </a:xfrm>
          <a:prstGeom prst="rect">
            <a:avLst/>
          </a:prstGeom>
        </p:spPr>
        <p:txBody>
          <a:bodyPr wrap="square">
            <a:spAutoFit/>
          </a:bodyPr>
          <a:lstStyle/>
          <a:p>
            <a:pPr lvl="0" algn="ctr"/>
            <a:endParaRPr lang="en-US" sz="12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FF0000"/>
                </a:solidFill>
                <a:latin typeface="Calibri" panose="020F0502020204030204" pitchFamily="34" charset="0"/>
              </a:rPr>
              <a:t>Impaired – Restoration</a:t>
            </a:r>
          </a:p>
          <a:p>
            <a:pPr lvl="0"/>
            <a:endParaRPr lang="en-US" sz="2000" b="1" dirty="0">
              <a:solidFill>
                <a:srgbClr val="1CADE4">
                  <a:lumMod val="50000"/>
                </a:srgbClr>
              </a:solidFill>
              <a:latin typeface="Calibri" panose="020F0502020204030204" pitchFamily="34" charset="0"/>
            </a:endParaRPr>
          </a:p>
          <a:p>
            <a:pPr lvl="0"/>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FFC000"/>
                </a:solidFill>
                <a:latin typeface="Calibri" panose="020F0502020204030204" pitchFamily="34" charset="0"/>
              </a:rPr>
              <a:t>Nearly Impaired – Protection</a:t>
            </a:r>
          </a:p>
          <a:p>
            <a:pPr lvl="0"/>
            <a:endParaRPr lang="en-US" sz="2000" b="1" dirty="0">
              <a:solidFill>
                <a:srgbClr val="1CADE4">
                  <a:lumMod val="50000"/>
                </a:srgbClr>
              </a:solidFill>
              <a:latin typeface="Calibri" panose="020F0502020204030204" pitchFamily="34" charset="0"/>
            </a:endParaRPr>
          </a:p>
          <a:p>
            <a:pPr lvl="0"/>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00B050"/>
                </a:solidFill>
                <a:latin typeface="Calibri" panose="020F0502020204030204" pitchFamily="34" charset="0"/>
              </a:rPr>
              <a:t>Highest Quality – Protection</a:t>
            </a: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Completed for each AUID</a:t>
            </a: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Organized by Planning Region</a:t>
            </a: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p:txBody>
      </p:sp>
      <p:sp>
        <p:nvSpPr>
          <p:cNvPr id="4" name="Rectangle 3">
            <a:extLst>
              <a:ext uri="{FF2B5EF4-FFF2-40B4-BE49-F238E27FC236}">
                <a16:creationId xmlns:a16="http://schemas.microsoft.com/office/drawing/2014/main" id="{0F20558A-DB7E-46F1-815A-C6F23FF5FF1B}"/>
              </a:ext>
            </a:extLst>
          </p:cNvPr>
          <p:cNvSpPr/>
          <p:nvPr/>
        </p:nvSpPr>
        <p:spPr>
          <a:xfrm>
            <a:off x="3987208" y="2094614"/>
            <a:ext cx="478465" cy="9356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3849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11404" y="233915"/>
            <a:ext cx="3093024" cy="5986131"/>
          </a:xfrm>
        </p:spPr>
        <p:txBody>
          <a:bodyPr>
            <a:normAutofit/>
          </a:bodyPr>
          <a:lstStyle/>
          <a:p>
            <a:br>
              <a:rPr lang="en-US" sz="4000" b="1" dirty="0">
                <a:solidFill>
                  <a:srgbClr val="1CADE4">
                    <a:lumMod val="50000"/>
                  </a:srgbClr>
                </a:solidFill>
                <a:latin typeface="Calibri" panose="020F0502020204030204" pitchFamily="34" charset="0"/>
              </a:rPr>
            </a:br>
            <a:br>
              <a:rPr lang="en-US" sz="4000" b="1" dirty="0">
                <a:solidFill>
                  <a:srgbClr val="1CADE4">
                    <a:lumMod val="50000"/>
                  </a:srgbClr>
                </a:solidFill>
                <a:latin typeface="Calibri" panose="020F0502020204030204" pitchFamily="34" charset="0"/>
              </a:rPr>
            </a:br>
            <a:endParaRPr lang="en-US" sz="4000" dirty="0"/>
          </a:p>
        </p:txBody>
      </p:sp>
      <p:pic>
        <p:nvPicPr>
          <p:cNvPr id="4" name="Picture 3">
            <a:extLst>
              <a:ext uri="{FF2B5EF4-FFF2-40B4-BE49-F238E27FC236}">
                <a16:creationId xmlns:a16="http://schemas.microsoft.com/office/drawing/2014/main" id="{25363CB5-4DE2-4A23-ACBF-DD861F315CFF}"/>
              </a:ext>
            </a:extLst>
          </p:cNvPr>
          <p:cNvPicPr>
            <a:picLocks noChangeAspect="1"/>
          </p:cNvPicPr>
          <p:nvPr/>
        </p:nvPicPr>
        <p:blipFill>
          <a:blip r:embed="rId3"/>
          <a:stretch>
            <a:fillRect/>
          </a:stretch>
        </p:blipFill>
        <p:spPr>
          <a:xfrm>
            <a:off x="3870762" y="85367"/>
            <a:ext cx="8230140" cy="6283225"/>
          </a:xfrm>
          <a:prstGeom prst="rect">
            <a:avLst/>
          </a:prstGeom>
        </p:spPr>
      </p:pic>
      <p:sp>
        <p:nvSpPr>
          <p:cNvPr id="5" name="Rectangle 4">
            <a:extLst>
              <a:ext uri="{FF2B5EF4-FFF2-40B4-BE49-F238E27FC236}">
                <a16:creationId xmlns:a16="http://schemas.microsoft.com/office/drawing/2014/main" id="{616309CA-3DCD-4509-A840-44B884CAB3D9}"/>
              </a:ext>
            </a:extLst>
          </p:cNvPr>
          <p:cNvSpPr/>
          <p:nvPr/>
        </p:nvSpPr>
        <p:spPr>
          <a:xfrm>
            <a:off x="196754" y="223589"/>
            <a:ext cx="3589494" cy="5447645"/>
          </a:xfrm>
          <a:prstGeom prst="rect">
            <a:avLst/>
          </a:prstGeom>
        </p:spPr>
        <p:txBody>
          <a:bodyPr wrap="square">
            <a:spAutoFit/>
          </a:bodyPr>
          <a:lstStyle/>
          <a:p>
            <a:pPr lvl="0" algn="ctr"/>
            <a:endParaRPr lang="en-US" sz="1200" b="1" dirty="0">
              <a:solidFill>
                <a:srgbClr val="1CADE4">
                  <a:lumMod val="50000"/>
                </a:srgbClr>
              </a:solidFill>
              <a:latin typeface="Calibri" panose="020F0502020204030204" pitchFamily="34" charset="0"/>
            </a:endParaRPr>
          </a:p>
          <a:p>
            <a:pPr lvl="0"/>
            <a:r>
              <a:rPr lang="en-US" sz="2800" b="1" dirty="0">
                <a:solidFill>
                  <a:srgbClr val="1CADE4">
                    <a:lumMod val="50000"/>
                  </a:srgbClr>
                </a:solidFill>
                <a:latin typeface="Calibri" panose="020F0502020204030204" pitchFamily="34" charset="0"/>
              </a:rPr>
              <a:t>Protection and Restoration for Total Suspended Solids</a:t>
            </a:r>
          </a:p>
          <a:p>
            <a:pPr lvl="0"/>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FF0000"/>
                </a:solidFill>
                <a:latin typeface="Calibri" panose="020F0502020204030204" pitchFamily="34" charset="0"/>
              </a:rPr>
              <a:t>Red Impaired</a:t>
            </a:r>
          </a:p>
          <a:p>
            <a:pPr marL="742950" lvl="1" indent="-285750">
              <a:buFont typeface="Wingdings" panose="05000000000000000000" pitchFamily="2" charset="2"/>
              <a:buChar char="q"/>
            </a:pPr>
            <a:r>
              <a:rPr lang="en-US" b="1" dirty="0">
                <a:solidFill>
                  <a:srgbClr val="1CADE4">
                    <a:lumMod val="50000"/>
                  </a:srgbClr>
                </a:solidFill>
                <a:latin typeface="Calibri" panose="020F0502020204030204" pitchFamily="34" charset="0"/>
              </a:rPr>
              <a:t>15% Reduction Goal</a:t>
            </a:r>
          </a:p>
          <a:p>
            <a:pPr lvl="1"/>
            <a:endParaRPr lang="en-US" b="1" dirty="0">
              <a:solidFill>
                <a:srgbClr val="1CADE4">
                  <a:lumMod val="50000"/>
                </a:srgbClr>
              </a:solidFill>
              <a:latin typeface="Calibri" panose="020F0502020204030204" pitchFamily="34" charset="0"/>
            </a:endParaRPr>
          </a:p>
          <a:p>
            <a:pPr lvl="0"/>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 </a:t>
            </a:r>
            <a:r>
              <a:rPr lang="en-US" sz="2000" b="1" dirty="0">
                <a:solidFill>
                  <a:srgbClr val="FFC000"/>
                </a:solidFill>
                <a:latin typeface="Calibri" panose="020F0502020204030204" pitchFamily="34" charset="0"/>
              </a:rPr>
              <a:t>Orange Nearly Impaired</a:t>
            </a:r>
          </a:p>
          <a:p>
            <a:pPr marL="742950" lvl="1" indent="-285750">
              <a:buFont typeface="Wingdings" panose="05000000000000000000" pitchFamily="2" charset="2"/>
              <a:buChar char="q"/>
            </a:pPr>
            <a:r>
              <a:rPr lang="en-US" b="1" dirty="0">
                <a:solidFill>
                  <a:srgbClr val="1CADE4">
                    <a:lumMod val="50000"/>
                  </a:srgbClr>
                </a:solidFill>
                <a:latin typeface="Calibri" panose="020F0502020204030204" pitchFamily="34" charset="0"/>
              </a:rPr>
              <a:t>10% Reduction Goal</a:t>
            </a:r>
          </a:p>
          <a:p>
            <a:pPr lvl="0"/>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00B050"/>
                </a:solidFill>
                <a:latin typeface="Calibri" panose="020F0502020204030204" pitchFamily="34" charset="0"/>
              </a:rPr>
              <a:t>Green Highest Quality</a:t>
            </a:r>
          </a:p>
          <a:p>
            <a:pPr marL="742950" lvl="1" indent="-285750">
              <a:buFont typeface="Wingdings" panose="05000000000000000000" pitchFamily="2" charset="2"/>
              <a:buChar char="q"/>
            </a:pPr>
            <a:r>
              <a:rPr lang="en-US" b="1" dirty="0">
                <a:solidFill>
                  <a:srgbClr val="1CADE4">
                    <a:lumMod val="50000"/>
                  </a:srgbClr>
                </a:solidFill>
                <a:latin typeface="Calibri" panose="020F0502020204030204" pitchFamily="34" charset="0"/>
              </a:rPr>
              <a:t>5% Reduction Goal</a:t>
            </a: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p:txBody>
      </p:sp>
    </p:spTree>
    <p:extLst>
      <p:ext uri="{BB962C8B-B14F-4D97-AF65-F5344CB8AC3E}">
        <p14:creationId xmlns:p14="http://schemas.microsoft.com/office/powerpoint/2010/main" val="371502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solidFill>
                  <a:srgbClr val="1CADE4">
                    <a:lumMod val="50000"/>
                  </a:srgbClr>
                </a:solidFill>
                <a:latin typeface="Calibri" panose="020F0502020204030204" pitchFamily="34" charset="0"/>
              </a:rPr>
              <a:t>Measurable Goals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b="1" dirty="0"/>
              <a:t>13 Measurable Goals Categories</a:t>
            </a:r>
          </a:p>
          <a:p>
            <a:pPr marL="0" indent="0">
              <a:buNone/>
            </a:pPr>
            <a:endParaRPr lang="en-US" sz="2400" b="1" dirty="0"/>
          </a:p>
          <a:p>
            <a:pPr>
              <a:buFont typeface="Wingdings" panose="05000000000000000000" pitchFamily="2" charset="2"/>
              <a:buChar char="q"/>
            </a:pPr>
            <a:r>
              <a:rPr lang="en-US" sz="2400" b="1" dirty="0"/>
              <a:t>Goals for each planning region (HUC 10)</a:t>
            </a:r>
          </a:p>
          <a:p>
            <a:pPr>
              <a:buFont typeface="Wingdings" panose="05000000000000000000" pitchFamily="2" charset="2"/>
              <a:buChar char="q"/>
            </a:pPr>
            <a:endParaRPr lang="en-US" sz="2400" b="1" dirty="0"/>
          </a:p>
          <a:p>
            <a:pPr>
              <a:buFont typeface="Wingdings" panose="05000000000000000000" pitchFamily="2" charset="2"/>
              <a:buChar char="q"/>
            </a:pPr>
            <a:r>
              <a:rPr lang="en-US" sz="2400" b="1" dirty="0"/>
              <a:t>Goals address one to multiple priority issues</a:t>
            </a:r>
          </a:p>
          <a:p>
            <a:pPr marL="0" indent="0">
              <a:buNone/>
            </a:pPr>
            <a:endParaRPr lang="en-US" sz="2400" b="1" dirty="0"/>
          </a:p>
          <a:p>
            <a:pPr>
              <a:buFont typeface="Wingdings" panose="05000000000000000000" pitchFamily="2" charset="2"/>
              <a:buChar char="q"/>
            </a:pPr>
            <a:r>
              <a:rPr lang="en-US" sz="2400" b="1" dirty="0"/>
              <a:t>Developed by WRAPS, TMDL, existing plans, studies, and 1W1P process</a:t>
            </a:r>
          </a:p>
          <a:p>
            <a:pPr>
              <a:buFont typeface="Wingdings" panose="05000000000000000000" pitchFamily="2" charset="2"/>
              <a:buChar char="q"/>
            </a:pPr>
            <a:endParaRPr lang="en-US" sz="2400" b="1" dirty="0"/>
          </a:p>
          <a:p>
            <a:pPr>
              <a:buFont typeface="Wingdings" panose="05000000000000000000" pitchFamily="2" charset="2"/>
              <a:buChar char="q"/>
            </a:pPr>
            <a:endParaRPr lang="en-US" sz="2400" b="1" dirty="0"/>
          </a:p>
          <a:p>
            <a:pPr>
              <a:buFont typeface="Wingdings" panose="05000000000000000000" pitchFamily="2" charset="2"/>
              <a:buChar char="q"/>
            </a:pPr>
            <a:endParaRPr lang="en-US" sz="2400" b="1" dirty="0"/>
          </a:p>
          <a:p>
            <a:pPr>
              <a:buFont typeface="Wingdings" panose="05000000000000000000" pitchFamily="2" charset="2"/>
              <a:buChar char="q"/>
            </a:pPr>
            <a:endParaRPr lang="en-US" sz="2400" b="1" dirty="0"/>
          </a:p>
          <a:p>
            <a:pPr>
              <a:buFont typeface="Wingdings" panose="05000000000000000000" pitchFamily="2" charset="2"/>
              <a:buChar char="q"/>
            </a:pPr>
            <a:endParaRPr lang="en-US" sz="2400" b="1" dirty="0"/>
          </a:p>
          <a:p>
            <a:endParaRPr lang="en-US" dirty="0"/>
          </a:p>
          <a:p>
            <a:endParaRPr lang="en-US" dirty="0"/>
          </a:p>
        </p:txBody>
      </p:sp>
    </p:spTree>
    <p:extLst>
      <p:ext uri="{BB962C8B-B14F-4D97-AF65-F5344CB8AC3E}">
        <p14:creationId xmlns:p14="http://schemas.microsoft.com/office/powerpoint/2010/main" val="3446913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solidFill>
                  <a:srgbClr val="1CADE4">
                    <a:lumMod val="50000"/>
                  </a:srgbClr>
                </a:solidFill>
                <a:latin typeface="Calibri" panose="020F0502020204030204" pitchFamily="34" charset="0"/>
              </a:rPr>
              <a:t>Goals - Sediment</a:t>
            </a:r>
            <a:endParaRPr lang="en-US" dirty="0"/>
          </a:p>
        </p:txBody>
      </p:sp>
      <p:sp>
        <p:nvSpPr>
          <p:cNvPr id="3" name="Content Placeholder 2"/>
          <p:cNvSpPr>
            <a:spLocks noGrp="1"/>
          </p:cNvSpPr>
          <p:nvPr>
            <p:ph idx="1"/>
          </p:nvPr>
        </p:nvSpPr>
        <p:spPr>
          <a:xfrm>
            <a:off x="1097280" y="1845734"/>
            <a:ext cx="10247660" cy="4023360"/>
          </a:xfrm>
        </p:spPr>
        <p:txBody>
          <a:bodyPr>
            <a:normAutofit fontScale="62500" lnSpcReduction="20000"/>
          </a:bodyPr>
          <a:lstStyle/>
          <a:p>
            <a:pPr>
              <a:buFont typeface="Wingdings" panose="05000000000000000000" pitchFamily="2" charset="2"/>
              <a:buChar char="q"/>
            </a:pPr>
            <a:r>
              <a:rPr lang="en-US" sz="3600" b="1" dirty="0"/>
              <a:t>Protection (Highest Quality): Lost River: 5% or 34 tons/yr.</a:t>
            </a:r>
          </a:p>
          <a:p>
            <a:pPr>
              <a:buFont typeface="Wingdings" panose="05000000000000000000" pitchFamily="2" charset="2"/>
              <a:buChar char="q"/>
            </a:pPr>
            <a:r>
              <a:rPr lang="en-US" sz="3600" b="1" dirty="0">
                <a:solidFill>
                  <a:srgbClr val="FF0000"/>
                </a:solidFill>
              </a:rPr>
              <a:t>Restoration (Impaired): Lower Thief River/SD 83: 15% or 2,335 tons/yr.</a:t>
            </a:r>
          </a:p>
          <a:p>
            <a:pPr>
              <a:buFont typeface="Wingdings" panose="05000000000000000000" pitchFamily="2" charset="2"/>
              <a:buChar char="q"/>
            </a:pPr>
            <a:r>
              <a:rPr lang="en-US" sz="3600" b="1" dirty="0"/>
              <a:t>Protection (Highest Quality): Marshall County Ditch 20: 5% or 128 tons/yr.</a:t>
            </a:r>
          </a:p>
          <a:p>
            <a:pPr>
              <a:buFont typeface="Wingdings" panose="05000000000000000000" pitchFamily="2" charset="2"/>
              <a:buChar char="q"/>
            </a:pPr>
            <a:r>
              <a:rPr lang="en-US" sz="3600" b="1" dirty="0"/>
              <a:t>Restoration (Potential Impairment): Middle Thief River/SD 83: 15% or 653 tons/yr.</a:t>
            </a:r>
          </a:p>
          <a:p>
            <a:pPr>
              <a:buFont typeface="Wingdings" panose="05000000000000000000" pitchFamily="2" charset="2"/>
              <a:buChar char="q"/>
            </a:pPr>
            <a:r>
              <a:rPr lang="en-US" sz="3600" b="1" dirty="0"/>
              <a:t>Protection (Highest Quality): Moose River/JD 21: 5% or 49 tons/yr.</a:t>
            </a:r>
          </a:p>
          <a:p>
            <a:pPr>
              <a:buFont typeface="Wingdings" panose="05000000000000000000" pitchFamily="2" charset="2"/>
              <a:buChar char="q"/>
            </a:pPr>
            <a:r>
              <a:rPr lang="en-US" sz="3600" b="1" dirty="0"/>
              <a:t>Protection (Nearly Impaired): Mud River/JD 11: 10% or 290 tons/yr.</a:t>
            </a:r>
          </a:p>
          <a:p>
            <a:pPr>
              <a:buFont typeface="Wingdings" panose="05000000000000000000" pitchFamily="2" charset="2"/>
              <a:buChar char="q"/>
            </a:pPr>
            <a:r>
              <a:rPr lang="en-US" sz="3600" b="1" dirty="0"/>
              <a:t>Protection (Highest Quality): Upper Thief River/SD 83: 5% or 103 tons/yr.</a:t>
            </a:r>
          </a:p>
          <a:p>
            <a:pPr>
              <a:buFont typeface="Wingdings" panose="05000000000000000000" pitchFamily="2" charset="2"/>
              <a:buChar char="q"/>
            </a:pPr>
            <a:r>
              <a:rPr lang="en-US" sz="3600" b="1" dirty="0"/>
              <a:t>Protection (Highest Quality): Judicial Ditch 30/18/13: 5% or 70 tons/yr.</a:t>
            </a:r>
          </a:p>
          <a:p>
            <a:pPr>
              <a:buFont typeface="Wingdings" panose="05000000000000000000" pitchFamily="2" charset="2"/>
              <a:buChar char="q"/>
            </a:pPr>
            <a:r>
              <a:rPr lang="en-US" sz="2400" b="1" dirty="0"/>
              <a:t>These goals address 6 priority issues identified in Section 2</a:t>
            </a:r>
          </a:p>
          <a:p>
            <a:endParaRPr lang="en-US" dirty="0"/>
          </a:p>
          <a:p>
            <a:endParaRPr lang="en-US" dirty="0"/>
          </a:p>
        </p:txBody>
      </p:sp>
    </p:spTree>
    <p:extLst>
      <p:ext uri="{BB962C8B-B14F-4D97-AF65-F5344CB8AC3E}">
        <p14:creationId xmlns:p14="http://schemas.microsoft.com/office/powerpoint/2010/main" val="2656364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CADE4">
                    <a:lumMod val="50000"/>
                  </a:srgbClr>
                </a:solidFill>
                <a:latin typeface="Calibri" panose="020F0502020204030204" pitchFamily="34" charset="0"/>
              </a:rPr>
              <a:t>Goals – Surface Runoff and Flooding</a:t>
            </a:r>
            <a:endParaRPr lang="en-US" dirty="0"/>
          </a:p>
        </p:txBody>
      </p:sp>
      <p:sp>
        <p:nvSpPr>
          <p:cNvPr id="3" name="Content Placeholder 2"/>
          <p:cNvSpPr>
            <a:spLocks noGrp="1"/>
          </p:cNvSpPr>
          <p:nvPr>
            <p:ph idx="1"/>
          </p:nvPr>
        </p:nvSpPr>
        <p:spPr/>
        <p:txBody>
          <a:bodyPr>
            <a:normAutofit fontScale="92500" lnSpcReduction="10000"/>
          </a:bodyPr>
          <a:lstStyle/>
          <a:p>
            <a:r>
              <a:rPr lang="en-US" sz="2300" b="1" dirty="0"/>
              <a:t>Short-Term Goal(s):</a:t>
            </a:r>
          </a:p>
          <a:p>
            <a:pPr>
              <a:buFont typeface="Wingdings" panose="05000000000000000000" pitchFamily="2" charset="2"/>
              <a:buChar char="q"/>
            </a:pPr>
            <a:r>
              <a:rPr lang="en-US" sz="2300" b="1" dirty="0"/>
              <a:t>Judicial Ditch 30/18/13: Reduce average annual runoff by 0.125 inches (442 ac-ft)</a:t>
            </a:r>
          </a:p>
          <a:p>
            <a:pPr>
              <a:buFont typeface="Wingdings" panose="05000000000000000000" pitchFamily="2" charset="2"/>
              <a:buChar char="q"/>
            </a:pPr>
            <a:r>
              <a:rPr lang="en-US" sz="2300" b="1" dirty="0">
                <a:solidFill>
                  <a:srgbClr val="FF0000"/>
                </a:solidFill>
              </a:rPr>
              <a:t>Lower Thief River/SD 83: Reduce average annual runoff by 0.125 inches (649 ac-ft)</a:t>
            </a:r>
          </a:p>
          <a:p>
            <a:pPr>
              <a:buFont typeface="Wingdings" panose="05000000000000000000" pitchFamily="2" charset="2"/>
              <a:buChar char="q"/>
            </a:pPr>
            <a:r>
              <a:rPr lang="en-US" sz="2300" b="1" dirty="0"/>
              <a:t>Lost River: Reduce average annual runoff by 0.125 inches (438 ac-ft)</a:t>
            </a:r>
          </a:p>
          <a:p>
            <a:pPr>
              <a:buFont typeface="Wingdings" panose="05000000000000000000" pitchFamily="2" charset="2"/>
              <a:buChar char="q"/>
            </a:pPr>
            <a:r>
              <a:rPr lang="en-US" sz="2300" b="1" dirty="0"/>
              <a:t>Marshall County Ditch 20: Reduce average annual runoff by 0.125 inches (1396 ac-ft)</a:t>
            </a:r>
          </a:p>
          <a:p>
            <a:pPr>
              <a:buFont typeface="Wingdings" panose="05000000000000000000" pitchFamily="2" charset="2"/>
              <a:buChar char="q"/>
            </a:pPr>
            <a:r>
              <a:rPr lang="en-US" sz="2300" b="1" dirty="0"/>
              <a:t>Middle Thief River/SD 83: No net increase in average annual runoff</a:t>
            </a:r>
          </a:p>
          <a:p>
            <a:pPr>
              <a:buFont typeface="Wingdings" panose="05000000000000000000" pitchFamily="2" charset="2"/>
              <a:buChar char="q"/>
            </a:pPr>
            <a:r>
              <a:rPr lang="en-US" sz="2300" b="1" dirty="0"/>
              <a:t>Moose River/JD 21: No net increase in average annual runoff</a:t>
            </a:r>
          </a:p>
          <a:p>
            <a:pPr>
              <a:buFont typeface="Wingdings" panose="05000000000000000000" pitchFamily="2" charset="2"/>
              <a:buChar char="q"/>
            </a:pPr>
            <a:r>
              <a:rPr lang="en-US" sz="2300" b="1" dirty="0"/>
              <a:t>Mud River/JD 11: No net increase in average annual runoff</a:t>
            </a:r>
          </a:p>
          <a:p>
            <a:pPr>
              <a:buFont typeface="Wingdings" panose="05000000000000000000" pitchFamily="2" charset="2"/>
              <a:buChar char="q"/>
            </a:pPr>
            <a:r>
              <a:rPr lang="en-US" sz="2300" b="1" dirty="0"/>
              <a:t>Upper Thief River/SD 83: No net increase in average annual runoff</a:t>
            </a:r>
          </a:p>
          <a:p>
            <a:pPr>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2801837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11404" y="233915"/>
            <a:ext cx="3093024" cy="5986131"/>
          </a:xfrm>
        </p:spPr>
        <p:txBody>
          <a:bodyPr>
            <a:normAutofit/>
          </a:bodyPr>
          <a:lstStyle/>
          <a:p>
            <a:br>
              <a:rPr lang="en-US" sz="4000" b="1" dirty="0">
                <a:solidFill>
                  <a:srgbClr val="1CADE4">
                    <a:lumMod val="50000"/>
                  </a:srgbClr>
                </a:solidFill>
                <a:latin typeface="Calibri" panose="020F0502020204030204" pitchFamily="34" charset="0"/>
              </a:rPr>
            </a:br>
            <a:br>
              <a:rPr lang="en-US" sz="4000" b="1" dirty="0">
                <a:solidFill>
                  <a:srgbClr val="1CADE4">
                    <a:lumMod val="50000"/>
                  </a:srgbClr>
                </a:solidFill>
                <a:latin typeface="Calibri" panose="020F0502020204030204" pitchFamily="34" charset="0"/>
              </a:rPr>
            </a:br>
            <a:endParaRPr lang="en-US" sz="4000" dirty="0"/>
          </a:p>
        </p:txBody>
      </p:sp>
      <p:sp>
        <p:nvSpPr>
          <p:cNvPr id="5" name="Rectangle 4">
            <a:extLst>
              <a:ext uri="{FF2B5EF4-FFF2-40B4-BE49-F238E27FC236}">
                <a16:creationId xmlns:a16="http://schemas.microsoft.com/office/drawing/2014/main" id="{616309CA-3DCD-4509-A840-44B884CAB3D9}"/>
              </a:ext>
            </a:extLst>
          </p:cNvPr>
          <p:cNvSpPr/>
          <p:nvPr/>
        </p:nvSpPr>
        <p:spPr>
          <a:xfrm>
            <a:off x="909185" y="223589"/>
            <a:ext cx="6990806" cy="2646878"/>
          </a:xfrm>
          <a:prstGeom prst="rect">
            <a:avLst/>
          </a:prstGeom>
        </p:spPr>
        <p:txBody>
          <a:bodyPr wrap="square">
            <a:spAutoFit/>
          </a:bodyPr>
          <a:lstStyle/>
          <a:p>
            <a:pPr lvl="0" algn="ctr"/>
            <a:endParaRPr lang="en-US" sz="1200" b="1" dirty="0">
              <a:solidFill>
                <a:srgbClr val="1CADE4">
                  <a:lumMod val="50000"/>
                </a:srgbClr>
              </a:solidFill>
              <a:latin typeface="Calibri" panose="020F0502020204030204" pitchFamily="34" charset="0"/>
            </a:endParaRPr>
          </a:p>
          <a:p>
            <a:pPr lvl="0"/>
            <a:r>
              <a:rPr lang="en-US" sz="4000" b="1" dirty="0">
                <a:solidFill>
                  <a:srgbClr val="1CADE4">
                    <a:lumMod val="50000"/>
                  </a:srgbClr>
                </a:solidFill>
                <a:latin typeface="Calibri" panose="020F0502020204030204" pitchFamily="34" charset="0"/>
              </a:rPr>
              <a:t>Priority Planning Regions</a:t>
            </a: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a:p>
            <a:pPr lvl="0"/>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p:txBody>
      </p:sp>
      <p:pic>
        <p:nvPicPr>
          <p:cNvPr id="4" name="Picture 3">
            <a:extLst>
              <a:ext uri="{FF2B5EF4-FFF2-40B4-BE49-F238E27FC236}">
                <a16:creationId xmlns:a16="http://schemas.microsoft.com/office/drawing/2014/main" id="{E19C2B9A-4378-4048-A923-F30C503DA4EE}"/>
              </a:ext>
            </a:extLst>
          </p:cNvPr>
          <p:cNvPicPr>
            <a:picLocks noChangeAspect="1"/>
          </p:cNvPicPr>
          <p:nvPr/>
        </p:nvPicPr>
        <p:blipFill rotWithShape="1">
          <a:blip r:embed="rId3"/>
          <a:srcRect l="12177" t="27132" r="22610" b="28088"/>
          <a:stretch/>
        </p:blipFill>
        <p:spPr>
          <a:xfrm>
            <a:off x="651801" y="1355642"/>
            <a:ext cx="10888398" cy="4673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84C66D3F-E3B7-46AF-9658-20ADC29EDAF7}"/>
              </a:ext>
            </a:extLst>
          </p:cNvPr>
          <p:cNvSpPr/>
          <p:nvPr/>
        </p:nvSpPr>
        <p:spPr>
          <a:xfrm>
            <a:off x="5411972" y="2126512"/>
            <a:ext cx="765544" cy="563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702187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11404" y="233915"/>
            <a:ext cx="3093024" cy="5986131"/>
          </a:xfrm>
        </p:spPr>
        <p:txBody>
          <a:bodyPr>
            <a:normAutofit/>
          </a:bodyPr>
          <a:lstStyle/>
          <a:p>
            <a:br>
              <a:rPr lang="en-US" sz="4000" b="1" dirty="0">
                <a:solidFill>
                  <a:srgbClr val="1CADE4">
                    <a:lumMod val="50000"/>
                  </a:srgbClr>
                </a:solidFill>
                <a:latin typeface="Calibri" panose="020F0502020204030204" pitchFamily="34" charset="0"/>
              </a:rPr>
            </a:br>
            <a:br>
              <a:rPr lang="en-US" sz="4000" b="1" dirty="0">
                <a:solidFill>
                  <a:srgbClr val="1CADE4">
                    <a:lumMod val="50000"/>
                  </a:srgbClr>
                </a:solidFill>
                <a:latin typeface="Calibri" panose="020F0502020204030204" pitchFamily="34" charset="0"/>
              </a:rPr>
            </a:br>
            <a:endParaRPr lang="en-US" sz="4000" dirty="0"/>
          </a:p>
        </p:txBody>
      </p:sp>
      <p:sp>
        <p:nvSpPr>
          <p:cNvPr id="5" name="Rectangle 4">
            <a:extLst>
              <a:ext uri="{FF2B5EF4-FFF2-40B4-BE49-F238E27FC236}">
                <a16:creationId xmlns:a16="http://schemas.microsoft.com/office/drawing/2014/main" id="{616309CA-3DCD-4509-A840-44B884CAB3D9}"/>
              </a:ext>
            </a:extLst>
          </p:cNvPr>
          <p:cNvSpPr/>
          <p:nvPr/>
        </p:nvSpPr>
        <p:spPr>
          <a:xfrm>
            <a:off x="196755" y="223589"/>
            <a:ext cx="2386958" cy="6093976"/>
          </a:xfrm>
          <a:prstGeom prst="rect">
            <a:avLst/>
          </a:prstGeom>
        </p:spPr>
        <p:txBody>
          <a:bodyPr wrap="square">
            <a:spAutoFit/>
          </a:bodyPr>
          <a:lstStyle/>
          <a:p>
            <a:pPr lvl="0" algn="ctr"/>
            <a:endParaRPr lang="en-US" sz="1200" b="1" dirty="0">
              <a:solidFill>
                <a:srgbClr val="1CADE4">
                  <a:lumMod val="50000"/>
                </a:srgbClr>
              </a:solidFill>
              <a:latin typeface="Calibri" panose="020F0502020204030204" pitchFamily="34" charset="0"/>
            </a:endParaRPr>
          </a:p>
          <a:p>
            <a:pPr lvl="0"/>
            <a:r>
              <a:rPr lang="en-US" sz="4000" b="1" dirty="0">
                <a:solidFill>
                  <a:srgbClr val="1CADE4">
                    <a:lumMod val="50000"/>
                  </a:srgbClr>
                </a:solidFill>
                <a:latin typeface="Calibri" panose="020F0502020204030204" pitchFamily="34" charset="0"/>
              </a:rPr>
              <a:t>Priority Planning Regions</a:t>
            </a: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800" b="1" dirty="0">
                <a:solidFill>
                  <a:srgbClr val="1CADE4">
                    <a:lumMod val="50000"/>
                  </a:srgbClr>
                </a:solidFill>
                <a:latin typeface="Calibri" panose="020F0502020204030204" pitchFamily="34" charset="0"/>
              </a:rPr>
              <a:t>3 Tiers</a:t>
            </a: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800" b="1" dirty="0">
                <a:solidFill>
                  <a:srgbClr val="1CADE4">
                    <a:lumMod val="50000"/>
                  </a:srgbClr>
                </a:solidFill>
                <a:latin typeface="Calibri" panose="020F0502020204030204" pitchFamily="34" charset="0"/>
              </a:rPr>
              <a:t>Tier 1</a:t>
            </a:r>
          </a:p>
          <a:p>
            <a:pPr marL="742950" lvl="1" indent="-285750">
              <a:buFont typeface="Wingdings" panose="05000000000000000000" pitchFamily="2" charset="2"/>
              <a:buChar char="q"/>
            </a:pPr>
            <a:r>
              <a:rPr lang="en-US" sz="2000" b="1" dirty="0">
                <a:solidFill>
                  <a:srgbClr val="FF0000"/>
                </a:solidFill>
                <a:latin typeface="Calibri" panose="020F0502020204030204" pitchFamily="34" charset="0"/>
              </a:rPr>
              <a:t>Lower Thief</a:t>
            </a:r>
          </a:p>
          <a:p>
            <a:pPr marL="742950" lvl="1"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CD20</a:t>
            </a:r>
          </a:p>
          <a:p>
            <a:pPr marL="742950" lvl="1"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Mud River</a:t>
            </a: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p:txBody>
      </p:sp>
      <p:pic>
        <p:nvPicPr>
          <p:cNvPr id="3" name="Picture 2">
            <a:extLst>
              <a:ext uri="{FF2B5EF4-FFF2-40B4-BE49-F238E27FC236}">
                <a16:creationId xmlns:a16="http://schemas.microsoft.com/office/drawing/2014/main" id="{23B62AFC-162D-44CA-AC6B-FB2193D9244B}"/>
              </a:ext>
            </a:extLst>
          </p:cNvPr>
          <p:cNvPicPr>
            <a:picLocks noChangeAspect="1"/>
          </p:cNvPicPr>
          <p:nvPr/>
        </p:nvPicPr>
        <p:blipFill rotWithShape="1">
          <a:blip r:embed="rId3"/>
          <a:srcRect l="22933" t="17829" r="38598" b="34884"/>
          <a:stretch/>
        </p:blipFill>
        <p:spPr>
          <a:xfrm>
            <a:off x="3323397" y="233915"/>
            <a:ext cx="7745096" cy="5950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4448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887DE4-D437-4C4A-9434-BAC008030DF5}"/>
              </a:ext>
            </a:extLst>
          </p:cNvPr>
          <p:cNvPicPr>
            <a:picLocks noChangeAspect="1"/>
          </p:cNvPicPr>
          <p:nvPr/>
        </p:nvPicPr>
        <p:blipFill rotWithShape="1">
          <a:blip r:embed="rId3"/>
          <a:srcRect l="5782" t="26511" r="18637" b="17830"/>
          <a:stretch/>
        </p:blipFill>
        <p:spPr>
          <a:xfrm>
            <a:off x="476381" y="1044512"/>
            <a:ext cx="11244891" cy="5175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616309CA-3DCD-4509-A840-44B884CAB3D9}"/>
              </a:ext>
            </a:extLst>
          </p:cNvPr>
          <p:cNvSpPr/>
          <p:nvPr/>
        </p:nvSpPr>
        <p:spPr>
          <a:xfrm>
            <a:off x="196754" y="223589"/>
            <a:ext cx="3589494" cy="1723549"/>
          </a:xfrm>
          <a:prstGeom prst="rect">
            <a:avLst/>
          </a:prstGeom>
        </p:spPr>
        <p:txBody>
          <a:bodyPr wrap="square">
            <a:spAutoFit/>
          </a:bodyPr>
          <a:lstStyle/>
          <a:p>
            <a:pPr lvl="0"/>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p:txBody>
      </p:sp>
      <p:sp>
        <p:nvSpPr>
          <p:cNvPr id="3" name="Rectangle 2">
            <a:extLst>
              <a:ext uri="{FF2B5EF4-FFF2-40B4-BE49-F238E27FC236}">
                <a16:creationId xmlns:a16="http://schemas.microsoft.com/office/drawing/2014/main" id="{4ADC02C0-9B40-4830-9A88-307F22C7AD64}"/>
              </a:ext>
            </a:extLst>
          </p:cNvPr>
          <p:cNvSpPr/>
          <p:nvPr/>
        </p:nvSpPr>
        <p:spPr>
          <a:xfrm>
            <a:off x="196755" y="521292"/>
            <a:ext cx="3012814" cy="523220"/>
          </a:xfrm>
          <a:prstGeom prst="rect">
            <a:avLst/>
          </a:prstGeom>
        </p:spPr>
        <p:txBody>
          <a:bodyPr wrap="square">
            <a:spAutoFit/>
          </a:bodyPr>
          <a:lstStyle/>
          <a:p>
            <a:pPr lvl="0"/>
            <a:endParaRPr lang="en-US" sz="2800" b="1" dirty="0">
              <a:solidFill>
                <a:srgbClr val="1CADE4">
                  <a:lumMod val="50000"/>
                </a:srgbClr>
              </a:solidFill>
              <a:latin typeface="Calibri" panose="020F0502020204030204" pitchFamily="34" charset="0"/>
            </a:endParaRPr>
          </a:p>
        </p:txBody>
      </p:sp>
      <p:sp>
        <p:nvSpPr>
          <p:cNvPr id="9" name="Rectangle 8">
            <a:extLst>
              <a:ext uri="{FF2B5EF4-FFF2-40B4-BE49-F238E27FC236}">
                <a16:creationId xmlns:a16="http://schemas.microsoft.com/office/drawing/2014/main" id="{346CA9EB-672D-4FD0-AEFB-DB1E37A1BD9E}"/>
              </a:ext>
            </a:extLst>
          </p:cNvPr>
          <p:cNvSpPr/>
          <p:nvPr/>
        </p:nvSpPr>
        <p:spPr>
          <a:xfrm>
            <a:off x="875082" y="798281"/>
            <a:ext cx="2232837" cy="6379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EFC82B-D042-4F99-AFD3-022DE515976F}"/>
              </a:ext>
            </a:extLst>
          </p:cNvPr>
          <p:cNvSpPr/>
          <p:nvPr/>
        </p:nvSpPr>
        <p:spPr>
          <a:xfrm>
            <a:off x="3629163" y="0"/>
            <a:ext cx="4933673" cy="2646878"/>
          </a:xfrm>
          <a:prstGeom prst="rect">
            <a:avLst/>
          </a:prstGeom>
        </p:spPr>
        <p:txBody>
          <a:bodyPr wrap="square">
            <a:spAutoFit/>
          </a:bodyPr>
          <a:lstStyle/>
          <a:p>
            <a:pPr lvl="0" algn="ctr"/>
            <a:endParaRPr lang="en-US" sz="1200" b="1" dirty="0">
              <a:solidFill>
                <a:srgbClr val="1CADE4">
                  <a:lumMod val="50000"/>
                </a:srgbClr>
              </a:solidFill>
              <a:latin typeface="Calibri" panose="020F0502020204030204" pitchFamily="34" charset="0"/>
            </a:endParaRPr>
          </a:p>
          <a:p>
            <a:pPr lvl="0"/>
            <a:r>
              <a:rPr lang="en-US" sz="4000" b="1" dirty="0">
                <a:solidFill>
                  <a:srgbClr val="1CADE4">
                    <a:lumMod val="50000"/>
                  </a:srgbClr>
                </a:solidFill>
                <a:latin typeface="Calibri" panose="020F0502020204030204" pitchFamily="34" charset="0"/>
              </a:rPr>
              <a:t>Implementation Table</a:t>
            </a: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a:p>
            <a:pPr lvl="0"/>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p:txBody>
      </p:sp>
    </p:spTree>
    <p:extLst>
      <p:ext uri="{BB962C8B-B14F-4D97-AF65-F5344CB8AC3E}">
        <p14:creationId xmlns:p14="http://schemas.microsoft.com/office/powerpoint/2010/main" val="1224845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11404" y="233915"/>
            <a:ext cx="3093024" cy="5986131"/>
          </a:xfrm>
        </p:spPr>
        <p:txBody>
          <a:bodyPr>
            <a:normAutofit/>
          </a:bodyPr>
          <a:lstStyle/>
          <a:p>
            <a:br>
              <a:rPr lang="en-US" sz="4000" b="1" dirty="0">
                <a:solidFill>
                  <a:srgbClr val="1CADE4">
                    <a:lumMod val="50000"/>
                  </a:srgbClr>
                </a:solidFill>
                <a:latin typeface="Calibri" panose="020F0502020204030204" pitchFamily="34" charset="0"/>
              </a:rPr>
            </a:br>
            <a:br>
              <a:rPr lang="en-US" sz="4000" b="1" dirty="0">
                <a:solidFill>
                  <a:srgbClr val="1CADE4">
                    <a:lumMod val="50000"/>
                  </a:srgbClr>
                </a:solidFill>
                <a:latin typeface="Calibri" panose="020F0502020204030204" pitchFamily="34" charset="0"/>
              </a:rPr>
            </a:br>
            <a:endParaRPr lang="en-US" sz="4000" dirty="0"/>
          </a:p>
        </p:txBody>
      </p:sp>
      <p:sp>
        <p:nvSpPr>
          <p:cNvPr id="5" name="Rectangle 4">
            <a:extLst>
              <a:ext uri="{FF2B5EF4-FFF2-40B4-BE49-F238E27FC236}">
                <a16:creationId xmlns:a16="http://schemas.microsoft.com/office/drawing/2014/main" id="{616309CA-3DCD-4509-A840-44B884CAB3D9}"/>
              </a:ext>
            </a:extLst>
          </p:cNvPr>
          <p:cNvSpPr/>
          <p:nvPr/>
        </p:nvSpPr>
        <p:spPr>
          <a:xfrm>
            <a:off x="196754" y="223589"/>
            <a:ext cx="3589494" cy="1723549"/>
          </a:xfrm>
          <a:prstGeom prst="rect">
            <a:avLst/>
          </a:prstGeom>
        </p:spPr>
        <p:txBody>
          <a:bodyPr wrap="square">
            <a:spAutoFit/>
          </a:bodyPr>
          <a:lstStyle/>
          <a:p>
            <a:pPr lvl="0"/>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p:txBody>
      </p:sp>
      <p:pic>
        <p:nvPicPr>
          <p:cNvPr id="4" name="Picture 3">
            <a:extLst>
              <a:ext uri="{FF2B5EF4-FFF2-40B4-BE49-F238E27FC236}">
                <a16:creationId xmlns:a16="http://schemas.microsoft.com/office/drawing/2014/main" id="{822A882E-B2E0-4C79-BD9B-8DE403D683AB}"/>
              </a:ext>
            </a:extLst>
          </p:cNvPr>
          <p:cNvPicPr>
            <a:picLocks noChangeAspect="1"/>
          </p:cNvPicPr>
          <p:nvPr/>
        </p:nvPicPr>
        <p:blipFill>
          <a:blip r:embed="rId3"/>
          <a:stretch>
            <a:fillRect/>
          </a:stretch>
        </p:blipFill>
        <p:spPr>
          <a:xfrm>
            <a:off x="3085521" y="361580"/>
            <a:ext cx="8981398" cy="5858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4ADC02C0-9B40-4830-9A88-307F22C7AD64}"/>
              </a:ext>
            </a:extLst>
          </p:cNvPr>
          <p:cNvSpPr/>
          <p:nvPr/>
        </p:nvSpPr>
        <p:spPr>
          <a:xfrm>
            <a:off x="117992" y="521291"/>
            <a:ext cx="3012814" cy="6432530"/>
          </a:xfrm>
          <a:prstGeom prst="rect">
            <a:avLst/>
          </a:prstGeom>
        </p:spPr>
        <p:txBody>
          <a:bodyPr wrap="square">
            <a:spAutoFit/>
          </a:bodyPr>
          <a:lstStyle/>
          <a:p>
            <a:pPr lvl="0"/>
            <a:r>
              <a:rPr lang="en-US" sz="3200" b="1" dirty="0">
                <a:solidFill>
                  <a:srgbClr val="1CADE4">
                    <a:lumMod val="50000"/>
                  </a:srgbClr>
                </a:solidFill>
                <a:latin typeface="Calibri" panose="020F0502020204030204" pitchFamily="34" charset="0"/>
              </a:rPr>
              <a:t>Targeted Implementation Profiles</a:t>
            </a: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Each Planning Region</a:t>
            </a: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Measurable Goals</a:t>
            </a: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BMPs</a:t>
            </a: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err="1">
                <a:solidFill>
                  <a:srgbClr val="1CADE4">
                    <a:lumMod val="50000"/>
                  </a:srgbClr>
                </a:solidFill>
                <a:latin typeface="Calibri" panose="020F0502020204030204" pitchFamily="34" charset="0"/>
              </a:rPr>
              <a:t>PTMApp</a:t>
            </a:r>
            <a:endParaRPr lang="en-US" sz="2000" b="1" dirty="0">
              <a:solidFill>
                <a:srgbClr val="1CADE4">
                  <a:lumMod val="50000"/>
                </a:srgbClr>
              </a:solidFill>
              <a:latin typeface="Calibri" panose="020F0502020204030204" pitchFamily="34" charset="0"/>
            </a:endParaRPr>
          </a:p>
          <a:p>
            <a:pPr marL="742950" lvl="1"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Sediment </a:t>
            </a:r>
          </a:p>
          <a:p>
            <a:pPr marL="742950" lvl="1"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Nutrients</a:t>
            </a:r>
          </a:p>
          <a:p>
            <a:pPr marL="742950" lvl="1"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Land Surface – not in channel</a:t>
            </a:r>
          </a:p>
          <a:p>
            <a:pPr marL="742950" lvl="1"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742950" lvl="1"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p:txBody>
      </p:sp>
      <p:sp>
        <p:nvSpPr>
          <p:cNvPr id="8" name="Rectangle 7">
            <a:extLst>
              <a:ext uri="{FF2B5EF4-FFF2-40B4-BE49-F238E27FC236}">
                <a16:creationId xmlns:a16="http://schemas.microsoft.com/office/drawing/2014/main" id="{2248889E-6B4D-4E1D-B5A5-A69EA290633F}"/>
              </a:ext>
            </a:extLst>
          </p:cNvPr>
          <p:cNvSpPr/>
          <p:nvPr/>
        </p:nvSpPr>
        <p:spPr>
          <a:xfrm>
            <a:off x="5819094" y="255438"/>
            <a:ext cx="1711842" cy="5317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2905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F397A3B-664B-4544-B168-F6C83E0CC067}"/>
              </a:ext>
            </a:extLst>
          </p:cNvPr>
          <p:cNvPicPr>
            <a:picLocks noChangeAspect="1"/>
          </p:cNvPicPr>
          <p:nvPr/>
        </p:nvPicPr>
        <p:blipFill>
          <a:blip r:embed="rId3"/>
          <a:stretch>
            <a:fillRect/>
          </a:stretch>
        </p:blipFill>
        <p:spPr>
          <a:xfrm>
            <a:off x="4670883" y="722658"/>
            <a:ext cx="6903381" cy="5263828"/>
          </a:xfrm>
          <a:prstGeom prst="rect">
            <a:avLst/>
          </a:prstGeom>
        </p:spPr>
      </p:pic>
      <p:pic>
        <p:nvPicPr>
          <p:cNvPr id="3" name="Picture 2">
            <a:extLst>
              <a:ext uri="{FF2B5EF4-FFF2-40B4-BE49-F238E27FC236}">
                <a16:creationId xmlns:a16="http://schemas.microsoft.com/office/drawing/2014/main" id="{A640452B-3474-4770-A167-24949EFCE065}"/>
              </a:ext>
            </a:extLst>
          </p:cNvPr>
          <p:cNvPicPr>
            <a:picLocks noChangeAspect="1"/>
          </p:cNvPicPr>
          <p:nvPr/>
        </p:nvPicPr>
        <p:blipFill>
          <a:blip r:embed="rId4"/>
          <a:stretch>
            <a:fillRect/>
          </a:stretch>
        </p:blipFill>
        <p:spPr>
          <a:xfrm>
            <a:off x="617735" y="722658"/>
            <a:ext cx="4053148" cy="5263828"/>
          </a:xfrm>
          <a:prstGeom prst="rect">
            <a:avLst/>
          </a:prstGeom>
        </p:spPr>
      </p:pic>
      <p:sp>
        <p:nvSpPr>
          <p:cNvPr id="5" name="Oval 4">
            <a:extLst>
              <a:ext uri="{FF2B5EF4-FFF2-40B4-BE49-F238E27FC236}">
                <a16:creationId xmlns:a16="http://schemas.microsoft.com/office/drawing/2014/main" id="{565BB5F8-E838-4732-8999-58F55052BED1}"/>
              </a:ext>
            </a:extLst>
          </p:cNvPr>
          <p:cNvSpPr/>
          <p:nvPr/>
        </p:nvSpPr>
        <p:spPr>
          <a:xfrm>
            <a:off x="1095153" y="1616149"/>
            <a:ext cx="956931" cy="9462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190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F586E0-70F7-47FA-9639-E741F93FDE24}"/>
              </a:ext>
            </a:extLst>
          </p:cNvPr>
          <p:cNvPicPr>
            <a:picLocks noChangeAspect="1"/>
          </p:cNvPicPr>
          <p:nvPr/>
        </p:nvPicPr>
        <p:blipFill rotWithShape="1">
          <a:blip r:embed="rId3"/>
          <a:srcRect l="9754" t="16744" r="20091" b="11472"/>
          <a:stretch/>
        </p:blipFill>
        <p:spPr>
          <a:xfrm>
            <a:off x="196754" y="1177722"/>
            <a:ext cx="7697972" cy="4922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idx="4294967295"/>
          </p:nvPr>
        </p:nvSpPr>
        <p:spPr>
          <a:xfrm>
            <a:off x="8411404" y="233915"/>
            <a:ext cx="3093024" cy="5986131"/>
          </a:xfrm>
        </p:spPr>
        <p:txBody>
          <a:bodyPr>
            <a:normAutofit/>
          </a:bodyPr>
          <a:lstStyle/>
          <a:p>
            <a:br>
              <a:rPr lang="en-US" sz="4000" b="1" dirty="0">
                <a:solidFill>
                  <a:srgbClr val="1CADE4">
                    <a:lumMod val="50000"/>
                  </a:srgbClr>
                </a:solidFill>
                <a:latin typeface="Calibri" panose="020F0502020204030204" pitchFamily="34" charset="0"/>
              </a:rPr>
            </a:br>
            <a:br>
              <a:rPr lang="en-US" sz="4000" b="1" dirty="0">
                <a:solidFill>
                  <a:srgbClr val="1CADE4">
                    <a:lumMod val="50000"/>
                  </a:srgbClr>
                </a:solidFill>
                <a:latin typeface="Calibri" panose="020F0502020204030204" pitchFamily="34" charset="0"/>
              </a:rPr>
            </a:br>
            <a:endParaRPr lang="en-US" sz="4000" dirty="0"/>
          </a:p>
        </p:txBody>
      </p:sp>
      <p:sp>
        <p:nvSpPr>
          <p:cNvPr id="5" name="Rectangle 4">
            <a:extLst>
              <a:ext uri="{FF2B5EF4-FFF2-40B4-BE49-F238E27FC236}">
                <a16:creationId xmlns:a16="http://schemas.microsoft.com/office/drawing/2014/main" id="{616309CA-3DCD-4509-A840-44B884CAB3D9}"/>
              </a:ext>
            </a:extLst>
          </p:cNvPr>
          <p:cNvSpPr/>
          <p:nvPr/>
        </p:nvSpPr>
        <p:spPr>
          <a:xfrm>
            <a:off x="196754" y="223589"/>
            <a:ext cx="3589494" cy="1723549"/>
          </a:xfrm>
          <a:prstGeom prst="rect">
            <a:avLst/>
          </a:prstGeom>
        </p:spPr>
        <p:txBody>
          <a:bodyPr wrap="square">
            <a:spAutoFit/>
          </a:bodyPr>
          <a:lstStyle/>
          <a:p>
            <a:pPr lvl="0"/>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p:txBody>
      </p:sp>
      <p:sp>
        <p:nvSpPr>
          <p:cNvPr id="3" name="Rectangle 2">
            <a:extLst>
              <a:ext uri="{FF2B5EF4-FFF2-40B4-BE49-F238E27FC236}">
                <a16:creationId xmlns:a16="http://schemas.microsoft.com/office/drawing/2014/main" id="{4ADC02C0-9B40-4830-9A88-307F22C7AD64}"/>
              </a:ext>
            </a:extLst>
          </p:cNvPr>
          <p:cNvSpPr/>
          <p:nvPr/>
        </p:nvSpPr>
        <p:spPr>
          <a:xfrm>
            <a:off x="740173" y="364658"/>
            <a:ext cx="6611133" cy="2862322"/>
          </a:xfrm>
          <a:prstGeom prst="rect">
            <a:avLst/>
          </a:prstGeom>
        </p:spPr>
        <p:txBody>
          <a:bodyPr wrap="square">
            <a:spAutoFit/>
          </a:bodyPr>
          <a:lstStyle/>
          <a:p>
            <a:pPr lvl="0"/>
            <a:r>
              <a:rPr lang="en-US" sz="3200" b="1" dirty="0">
                <a:solidFill>
                  <a:srgbClr val="1CADE4">
                    <a:lumMod val="50000"/>
                  </a:srgbClr>
                </a:solidFill>
                <a:latin typeface="Calibri" panose="020F0502020204030204" pitchFamily="34" charset="0"/>
              </a:rPr>
              <a:t>PTMApp - CD20 and Lower Thief River</a:t>
            </a: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lvl="0"/>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p:txBody>
      </p:sp>
      <p:pic>
        <p:nvPicPr>
          <p:cNvPr id="6" name="Picture 5">
            <a:extLst>
              <a:ext uri="{FF2B5EF4-FFF2-40B4-BE49-F238E27FC236}">
                <a16:creationId xmlns:a16="http://schemas.microsoft.com/office/drawing/2014/main" id="{9E820896-5D5B-4D1A-AA16-41CC25A71D8C}"/>
              </a:ext>
            </a:extLst>
          </p:cNvPr>
          <p:cNvPicPr>
            <a:picLocks noChangeAspect="1"/>
          </p:cNvPicPr>
          <p:nvPr/>
        </p:nvPicPr>
        <p:blipFill rotWithShape="1">
          <a:blip r:embed="rId4"/>
          <a:srcRect l="30007" t="15349" r="40536" b="11473"/>
          <a:stretch/>
        </p:blipFill>
        <p:spPr>
          <a:xfrm>
            <a:off x="8065320" y="233915"/>
            <a:ext cx="3785191" cy="5877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55556E51-A668-4AAA-BF12-54D4FB5C7450}"/>
              </a:ext>
            </a:extLst>
          </p:cNvPr>
          <p:cNvSpPr/>
          <p:nvPr/>
        </p:nvSpPr>
        <p:spPr>
          <a:xfrm>
            <a:off x="10581842" y="4178596"/>
            <a:ext cx="1095627" cy="5528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8804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11404" y="233915"/>
            <a:ext cx="3093024" cy="5986131"/>
          </a:xfrm>
        </p:spPr>
        <p:txBody>
          <a:bodyPr>
            <a:normAutofit/>
          </a:bodyPr>
          <a:lstStyle/>
          <a:p>
            <a:br>
              <a:rPr lang="en-US" sz="4000" b="1" dirty="0">
                <a:solidFill>
                  <a:srgbClr val="1CADE4">
                    <a:lumMod val="50000"/>
                  </a:srgbClr>
                </a:solidFill>
                <a:latin typeface="Calibri" panose="020F0502020204030204" pitchFamily="34" charset="0"/>
              </a:rPr>
            </a:br>
            <a:br>
              <a:rPr lang="en-US" sz="4000" b="1" dirty="0">
                <a:solidFill>
                  <a:srgbClr val="1CADE4">
                    <a:lumMod val="50000"/>
                  </a:srgbClr>
                </a:solidFill>
                <a:latin typeface="Calibri" panose="020F0502020204030204" pitchFamily="34" charset="0"/>
              </a:rPr>
            </a:br>
            <a:endParaRPr lang="en-US" sz="4000" dirty="0"/>
          </a:p>
        </p:txBody>
      </p:sp>
      <p:sp>
        <p:nvSpPr>
          <p:cNvPr id="5" name="Rectangle 4">
            <a:extLst>
              <a:ext uri="{FF2B5EF4-FFF2-40B4-BE49-F238E27FC236}">
                <a16:creationId xmlns:a16="http://schemas.microsoft.com/office/drawing/2014/main" id="{616309CA-3DCD-4509-A840-44B884CAB3D9}"/>
              </a:ext>
            </a:extLst>
          </p:cNvPr>
          <p:cNvSpPr/>
          <p:nvPr/>
        </p:nvSpPr>
        <p:spPr>
          <a:xfrm>
            <a:off x="196754" y="223589"/>
            <a:ext cx="3589494" cy="1723549"/>
          </a:xfrm>
          <a:prstGeom prst="rect">
            <a:avLst/>
          </a:prstGeom>
        </p:spPr>
        <p:txBody>
          <a:bodyPr wrap="square">
            <a:spAutoFit/>
          </a:bodyPr>
          <a:lstStyle/>
          <a:p>
            <a:pPr lvl="0"/>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p:txBody>
      </p:sp>
      <p:sp>
        <p:nvSpPr>
          <p:cNvPr id="3" name="Rectangle 2">
            <a:extLst>
              <a:ext uri="{FF2B5EF4-FFF2-40B4-BE49-F238E27FC236}">
                <a16:creationId xmlns:a16="http://schemas.microsoft.com/office/drawing/2014/main" id="{4ADC02C0-9B40-4830-9A88-307F22C7AD64}"/>
              </a:ext>
            </a:extLst>
          </p:cNvPr>
          <p:cNvSpPr/>
          <p:nvPr/>
        </p:nvSpPr>
        <p:spPr>
          <a:xfrm>
            <a:off x="196754" y="521292"/>
            <a:ext cx="3682409" cy="954107"/>
          </a:xfrm>
          <a:prstGeom prst="rect">
            <a:avLst/>
          </a:prstGeom>
        </p:spPr>
        <p:txBody>
          <a:bodyPr wrap="square">
            <a:spAutoFit/>
          </a:bodyPr>
          <a:lstStyle/>
          <a:p>
            <a:pPr lvl="0"/>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sz="2800" b="1" dirty="0">
              <a:solidFill>
                <a:srgbClr val="1CADE4">
                  <a:lumMod val="50000"/>
                </a:srgbClr>
              </a:solidFill>
              <a:latin typeface="Calibri" panose="020F0502020204030204" pitchFamily="34" charset="0"/>
            </a:endParaRPr>
          </a:p>
        </p:txBody>
      </p:sp>
      <p:pic>
        <p:nvPicPr>
          <p:cNvPr id="6" name="Picture 5">
            <a:extLst>
              <a:ext uri="{FF2B5EF4-FFF2-40B4-BE49-F238E27FC236}">
                <a16:creationId xmlns:a16="http://schemas.microsoft.com/office/drawing/2014/main" id="{2A8C2F3B-DF70-4163-B7A9-307A08BDA5DF}"/>
              </a:ext>
            </a:extLst>
          </p:cNvPr>
          <p:cNvPicPr>
            <a:picLocks noChangeAspect="1"/>
          </p:cNvPicPr>
          <p:nvPr/>
        </p:nvPicPr>
        <p:blipFill rotWithShape="1">
          <a:blip r:embed="rId3"/>
          <a:srcRect l="11693" t="21514" r="19316" b="16123"/>
          <a:stretch/>
        </p:blipFill>
        <p:spPr>
          <a:xfrm>
            <a:off x="1480452" y="300380"/>
            <a:ext cx="10271351" cy="5802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76441D41-46A7-4735-BC34-0E9FD62B9E81}"/>
              </a:ext>
            </a:extLst>
          </p:cNvPr>
          <p:cNvSpPr txBox="1"/>
          <p:nvPr/>
        </p:nvSpPr>
        <p:spPr>
          <a:xfrm>
            <a:off x="217414" y="2158288"/>
            <a:ext cx="1015663" cy="2137384"/>
          </a:xfrm>
          <a:prstGeom prst="rect">
            <a:avLst/>
          </a:prstGeom>
          <a:noFill/>
        </p:spPr>
        <p:txBody>
          <a:bodyPr vert="vert270" wrap="square" rtlCol="0">
            <a:spAutoFit/>
          </a:bodyPr>
          <a:lstStyle/>
          <a:p>
            <a:r>
              <a:rPr lang="en-US" sz="5400" b="1" dirty="0">
                <a:solidFill>
                  <a:schemeClr val="accent2">
                    <a:lumMod val="75000"/>
                  </a:schemeClr>
                </a:solidFill>
              </a:rPr>
              <a:t>Budget</a:t>
            </a:r>
          </a:p>
        </p:txBody>
      </p:sp>
    </p:spTree>
    <p:extLst>
      <p:ext uri="{BB962C8B-B14F-4D97-AF65-F5344CB8AC3E}">
        <p14:creationId xmlns:p14="http://schemas.microsoft.com/office/powerpoint/2010/main" val="292869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solidFill>
                  <a:srgbClr val="1CADE4">
                    <a:lumMod val="50000"/>
                  </a:srgbClr>
                </a:solidFill>
                <a:latin typeface="Calibri" panose="020F0502020204030204" pitchFamily="34" charset="0"/>
              </a:rPr>
              <a:t>Next Steps</a:t>
            </a:r>
            <a:endParaRPr lang="en-US" dirty="0"/>
          </a:p>
        </p:txBody>
      </p:sp>
      <p:sp>
        <p:nvSpPr>
          <p:cNvPr id="3" name="Content Placeholder 2"/>
          <p:cNvSpPr>
            <a:spLocks noGrp="1"/>
          </p:cNvSpPr>
          <p:nvPr>
            <p:ph idx="1"/>
          </p:nvPr>
        </p:nvSpPr>
        <p:spPr>
          <a:xfrm>
            <a:off x="1097279" y="1845733"/>
            <a:ext cx="10545371" cy="4427475"/>
          </a:xfrm>
        </p:spPr>
        <p:txBody>
          <a:bodyPr>
            <a:normAutofit fontScale="70000" lnSpcReduction="20000"/>
          </a:bodyPr>
          <a:lstStyle/>
          <a:p>
            <a:pPr>
              <a:buFont typeface="Wingdings" panose="05000000000000000000" pitchFamily="2" charset="2"/>
              <a:buChar char="q"/>
            </a:pPr>
            <a:r>
              <a:rPr lang="en-US" sz="2900" b="1" dirty="0"/>
              <a:t>Appoint Fiscal Agent and Coordinator</a:t>
            </a:r>
          </a:p>
          <a:p>
            <a:pPr>
              <a:buFont typeface="Wingdings" panose="05000000000000000000" pitchFamily="2" charset="2"/>
              <a:buChar char="q"/>
            </a:pPr>
            <a:endParaRPr lang="en-US" sz="2900" b="1" dirty="0"/>
          </a:p>
          <a:p>
            <a:pPr>
              <a:buFont typeface="Wingdings" panose="05000000000000000000" pitchFamily="2" charset="2"/>
              <a:buChar char="q"/>
            </a:pPr>
            <a:r>
              <a:rPr lang="en-US" sz="2900" b="1" dirty="0"/>
              <a:t>Adopt the final plan</a:t>
            </a:r>
          </a:p>
          <a:p>
            <a:pPr>
              <a:buFont typeface="Wingdings" panose="05000000000000000000" pitchFamily="2" charset="2"/>
              <a:buChar char="q"/>
            </a:pPr>
            <a:endParaRPr lang="en-US" sz="2900" b="1" dirty="0"/>
          </a:p>
          <a:p>
            <a:pPr>
              <a:buFont typeface="Wingdings" panose="05000000000000000000" pitchFamily="2" charset="2"/>
              <a:buChar char="q"/>
            </a:pPr>
            <a:r>
              <a:rPr lang="en-US" sz="2900" b="1" dirty="0"/>
              <a:t>Finalize the development of 2 year workplan</a:t>
            </a:r>
          </a:p>
          <a:p>
            <a:pPr marL="0" indent="0">
              <a:buNone/>
            </a:pPr>
            <a:endParaRPr lang="en-US" sz="2900" b="1" dirty="0"/>
          </a:p>
          <a:p>
            <a:pPr>
              <a:buFont typeface="Wingdings" panose="05000000000000000000" pitchFamily="2" charset="2"/>
              <a:buChar char="q"/>
            </a:pPr>
            <a:r>
              <a:rPr lang="en-US" sz="2900" b="1" dirty="0"/>
              <a:t>Continuation of Committees</a:t>
            </a:r>
          </a:p>
          <a:p>
            <a:pPr>
              <a:buFont typeface="Wingdings" panose="05000000000000000000" pitchFamily="2" charset="2"/>
              <a:buChar char="q"/>
            </a:pPr>
            <a:endParaRPr lang="en-US" sz="2400" b="1" dirty="0"/>
          </a:p>
          <a:p>
            <a:pPr lvl="1">
              <a:buFont typeface="Wingdings" panose="05000000000000000000" pitchFamily="2" charset="2"/>
              <a:buChar char="q"/>
            </a:pPr>
            <a:r>
              <a:rPr lang="en-US" sz="2600" b="1" dirty="0"/>
              <a:t>Policy Committee</a:t>
            </a:r>
          </a:p>
          <a:p>
            <a:pPr marL="201168" lvl="1" indent="0">
              <a:buNone/>
            </a:pPr>
            <a:endParaRPr lang="en-US" sz="2600" b="1" dirty="0"/>
          </a:p>
          <a:p>
            <a:pPr lvl="1">
              <a:buFont typeface="Wingdings" panose="05000000000000000000" pitchFamily="2" charset="2"/>
              <a:buChar char="q"/>
            </a:pPr>
            <a:r>
              <a:rPr lang="en-US" sz="2600" b="1" dirty="0"/>
              <a:t>Advisory Committee</a:t>
            </a:r>
          </a:p>
          <a:p>
            <a:pPr marL="201168" lvl="1" indent="0">
              <a:buNone/>
            </a:pPr>
            <a:endParaRPr lang="en-US" sz="2600" b="1" dirty="0"/>
          </a:p>
          <a:p>
            <a:pPr lvl="1">
              <a:buFont typeface="Wingdings" panose="05000000000000000000" pitchFamily="2" charset="2"/>
              <a:buChar char="q"/>
            </a:pPr>
            <a:r>
              <a:rPr lang="en-US" sz="2600" b="1" dirty="0"/>
              <a:t>Planning Workgroup</a:t>
            </a:r>
          </a:p>
          <a:p>
            <a:pPr lvl="1">
              <a:buFont typeface="Wingdings" panose="05000000000000000000" pitchFamily="2" charset="2"/>
              <a:buChar char="q"/>
            </a:pPr>
            <a:endParaRPr lang="en-US" sz="2000" b="1" dirty="0"/>
          </a:p>
          <a:p>
            <a:pPr lvl="1">
              <a:buFont typeface="Wingdings" panose="05000000000000000000" pitchFamily="2" charset="2"/>
              <a:buChar char="q"/>
            </a:pPr>
            <a:endParaRPr lang="en-US" sz="2400" b="1" dirty="0"/>
          </a:p>
          <a:p>
            <a:endParaRPr lang="en-US" dirty="0"/>
          </a:p>
          <a:p>
            <a:endParaRPr lang="en-US" dirty="0"/>
          </a:p>
        </p:txBody>
      </p:sp>
    </p:spTree>
    <p:extLst>
      <p:ext uri="{BB962C8B-B14F-4D97-AF65-F5344CB8AC3E}">
        <p14:creationId xmlns:p14="http://schemas.microsoft.com/office/powerpoint/2010/main" val="930647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427BD9-8A65-441C-ADB9-21B6C5B94664}"/>
              </a:ext>
            </a:extLst>
          </p:cNvPr>
          <p:cNvSpPr/>
          <p:nvPr/>
        </p:nvSpPr>
        <p:spPr>
          <a:xfrm>
            <a:off x="127590" y="280687"/>
            <a:ext cx="2105247" cy="2554545"/>
          </a:xfrm>
          <a:prstGeom prst="rect">
            <a:avLst/>
          </a:prstGeom>
        </p:spPr>
        <p:txBody>
          <a:bodyPr wrap="square">
            <a:spAutoFit/>
          </a:bodyPr>
          <a:lstStyle/>
          <a:p>
            <a:pPr lvl="0"/>
            <a:r>
              <a:rPr lang="en-US" sz="3600" b="1" dirty="0">
                <a:solidFill>
                  <a:srgbClr val="1CADE4">
                    <a:lumMod val="50000"/>
                  </a:srgbClr>
                </a:solidFill>
                <a:latin typeface="Calibri" panose="020F0502020204030204" pitchFamily="34" charset="0"/>
              </a:rPr>
              <a:t>Land Use</a:t>
            </a:r>
          </a:p>
          <a:p>
            <a:pPr lvl="0" algn="ctr"/>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45% wetlands</a:t>
            </a: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36% cropland</a:t>
            </a:r>
          </a:p>
          <a:p>
            <a:pPr marL="285750" lvl="0" indent="-285750">
              <a:buFont typeface="Wingdings" panose="05000000000000000000" pitchFamily="2" charset="2"/>
              <a:buChar char="q"/>
            </a:pPr>
            <a:endParaRPr lang="en-US"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endParaRPr lang="en-US" b="1" dirty="0">
              <a:solidFill>
                <a:srgbClr val="1CADE4">
                  <a:lumMod val="50000"/>
                </a:srgbClr>
              </a:solidFill>
              <a:latin typeface="Calibri" panose="020F0502020204030204" pitchFamily="34" charset="0"/>
            </a:endParaRPr>
          </a:p>
        </p:txBody>
      </p:sp>
      <p:pic>
        <p:nvPicPr>
          <p:cNvPr id="2" name="Picture 1">
            <a:extLst>
              <a:ext uri="{FF2B5EF4-FFF2-40B4-BE49-F238E27FC236}">
                <a16:creationId xmlns:a16="http://schemas.microsoft.com/office/drawing/2014/main" id="{2E77CAAB-BD33-4944-A8E0-E10157E9F9CB}"/>
              </a:ext>
            </a:extLst>
          </p:cNvPr>
          <p:cNvPicPr>
            <a:picLocks noChangeAspect="1"/>
          </p:cNvPicPr>
          <p:nvPr/>
        </p:nvPicPr>
        <p:blipFill rotWithShape="1">
          <a:blip r:embed="rId3"/>
          <a:srcRect l="12662" t="25427" r="26680" b="12403"/>
          <a:stretch/>
        </p:blipFill>
        <p:spPr>
          <a:xfrm>
            <a:off x="2615608" y="184994"/>
            <a:ext cx="9305117" cy="5960625"/>
          </a:xfrm>
          <a:prstGeom prst="rect">
            <a:avLst/>
          </a:prstGeom>
        </p:spPr>
      </p:pic>
    </p:spTree>
    <p:extLst>
      <p:ext uri="{BB962C8B-B14F-4D97-AF65-F5344CB8AC3E}">
        <p14:creationId xmlns:p14="http://schemas.microsoft.com/office/powerpoint/2010/main" val="2539787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424E2-ED4E-4EB2-96FB-4AB2242995D9}"/>
              </a:ext>
            </a:extLst>
          </p:cNvPr>
          <p:cNvPicPr>
            <a:picLocks noChangeAspect="1"/>
          </p:cNvPicPr>
          <p:nvPr/>
        </p:nvPicPr>
        <p:blipFill rotWithShape="1">
          <a:blip r:embed="rId3"/>
          <a:srcRect l="18767" t="24341" r="29683" b="12868"/>
          <a:stretch/>
        </p:blipFill>
        <p:spPr>
          <a:xfrm>
            <a:off x="3997842" y="117079"/>
            <a:ext cx="8002771" cy="6092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6635CE72-DEFE-44BA-8E7A-34438A853194}"/>
              </a:ext>
            </a:extLst>
          </p:cNvPr>
          <p:cNvSpPr txBox="1"/>
          <p:nvPr/>
        </p:nvSpPr>
        <p:spPr>
          <a:xfrm>
            <a:off x="191387" y="258318"/>
            <a:ext cx="3498111" cy="6370975"/>
          </a:xfrm>
          <a:prstGeom prst="rect">
            <a:avLst/>
          </a:prstGeom>
          <a:noFill/>
        </p:spPr>
        <p:txBody>
          <a:bodyPr wrap="square" rtlCol="0">
            <a:spAutoFit/>
          </a:bodyPr>
          <a:lstStyle/>
          <a:p>
            <a:pPr algn="ctr"/>
            <a:r>
              <a:rPr lang="en-US" sz="3200" b="1" dirty="0">
                <a:solidFill>
                  <a:schemeClr val="accent1">
                    <a:lumMod val="50000"/>
                  </a:schemeClr>
                </a:solidFill>
                <a:latin typeface="Calibri" panose="020F0502020204030204" pitchFamily="34" charset="0"/>
              </a:rPr>
              <a:t>Public Lands </a:t>
            </a:r>
          </a:p>
          <a:p>
            <a:pPr algn="ctr"/>
            <a:endParaRPr lang="en-US" sz="2800" b="1" dirty="0">
              <a:solidFill>
                <a:schemeClr val="accent1">
                  <a:lumMod val="50000"/>
                </a:schemeClr>
              </a:solidFill>
              <a:latin typeface="Calibri" panose="020F0502020204030204" pitchFamily="34" charset="0"/>
            </a:endParaRPr>
          </a:p>
          <a:p>
            <a:pPr marL="285750" indent="-285750">
              <a:buFont typeface="Wingdings" panose="05000000000000000000" pitchFamily="2" charset="2"/>
              <a:buChar char="q"/>
            </a:pPr>
            <a:r>
              <a:rPr lang="en-US" sz="2000" b="1" dirty="0">
                <a:solidFill>
                  <a:schemeClr val="accent1">
                    <a:lumMod val="50000"/>
                  </a:schemeClr>
                </a:solidFill>
                <a:latin typeface="Calibri" panose="020F0502020204030204" pitchFamily="34" charset="0"/>
              </a:rPr>
              <a:t>Agassiz National Wildlife Refuge</a:t>
            </a:r>
          </a:p>
          <a:p>
            <a:pPr marL="285750" indent="-285750">
              <a:buFont typeface="Wingdings" panose="05000000000000000000" pitchFamily="2" charset="2"/>
              <a:buChar char="q"/>
            </a:pPr>
            <a:endParaRPr lang="en-US" sz="2000" b="1" dirty="0">
              <a:solidFill>
                <a:schemeClr val="accent1">
                  <a:lumMod val="50000"/>
                </a:schemeClr>
              </a:solidFill>
              <a:latin typeface="Calibri" panose="020F0502020204030204" pitchFamily="34" charset="0"/>
            </a:endParaRPr>
          </a:p>
          <a:p>
            <a:pPr marL="285750" indent="-285750">
              <a:buFont typeface="Wingdings" panose="05000000000000000000" pitchFamily="2" charset="2"/>
              <a:buChar char="q"/>
            </a:pPr>
            <a:endParaRPr lang="en-US" sz="2000" b="1" dirty="0">
              <a:solidFill>
                <a:schemeClr val="accent1">
                  <a:lumMod val="50000"/>
                </a:schemeClr>
              </a:solidFill>
              <a:latin typeface="Calibri" panose="020F0502020204030204" pitchFamily="34" charset="0"/>
            </a:endParaRPr>
          </a:p>
          <a:p>
            <a:pPr marL="285750" indent="-285750">
              <a:buFont typeface="Wingdings" panose="05000000000000000000" pitchFamily="2" charset="2"/>
              <a:buChar char="q"/>
            </a:pPr>
            <a:r>
              <a:rPr lang="en-US" sz="2000" b="1" dirty="0">
                <a:solidFill>
                  <a:schemeClr val="accent1">
                    <a:lumMod val="50000"/>
                  </a:schemeClr>
                </a:solidFill>
                <a:latin typeface="Calibri" panose="020F0502020204030204" pitchFamily="34" charset="0"/>
              </a:rPr>
              <a:t>Beltrami Island State Forest</a:t>
            </a:r>
          </a:p>
          <a:p>
            <a:pPr marL="285750" indent="-285750">
              <a:buFont typeface="Wingdings" panose="05000000000000000000" pitchFamily="2" charset="2"/>
              <a:buChar char="q"/>
            </a:pPr>
            <a:endParaRPr lang="en-US" sz="2000" b="1" dirty="0">
              <a:solidFill>
                <a:schemeClr val="accent1">
                  <a:lumMod val="50000"/>
                </a:schemeClr>
              </a:solidFill>
              <a:latin typeface="Calibri" panose="020F0502020204030204" pitchFamily="34" charset="0"/>
            </a:endParaRPr>
          </a:p>
          <a:p>
            <a:pPr marL="285750" indent="-285750">
              <a:buFont typeface="Wingdings" panose="05000000000000000000" pitchFamily="2" charset="2"/>
              <a:buChar char="q"/>
            </a:pPr>
            <a:endParaRPr lang="en-US" sz="2000" b="1" dirty="0">
              <a:solidFill>
                <a:schemeClr val="accent1">
                  <a:lumMod val="50000"/>
                </a:schemeClr>
              </a:solidFill>
              <a:latin typeface="Calibri" panose="020F0502020204030204" pitchFamily="34" charset="0"/>
            </a:endParaRPr>
          </a:p>
          <a:p>
            <a:pPr marL="285750" indent="-285750">
              <a:buFont typeface="Wingdings" panose="05000000000000000000" pitchFamily="2" charset="2"/>
              <a:buChar char="q"/>
            </a:pPr>
            <a:r>
              <a:rPr lang="en-US" sz="2000" b="1" dirty="0">
                <a:solidFill>
                  <a:schemeClr val="accent1">
                    <a:lumMod val="50000"/>
                  </a:schemeClr>
                </a:solidFill>
                <a:latin typeface="Calibri" panose="020F0502020204030204" pitchFamily="34" charset="0"/>
              </a:rPr>
              <a:t>Thief Lake WMA</a:t>
            </a:r>
          </a:p>
          <a:p>
            <a:pPr marL="285750" indent="-285750">
              <a:buFont typeface="Wingdings" panose="05000000000000000000" pitchFamily="2" charset="2"/>
              <a:buChar char="q"/>
            </a:pPr>
            <a:endParaRPr lang="en-US" sz="2000" b="1" dirty="0">
              <a:solidFill>
                <a:schemeClr val="accent1">
                  <a:lumMod val="50000"/>
                </a:schemeClr>
              </a:solidFill>
              <a:latin typeface="Calibri" panose="020F0502020204030204" pitchFamily="34" charset="0"/>
            </a:endParaRPr>
          </a:p>
          <a:p>
            <a:pPr marL="285750" indent="-285750">
              <a:buFont typeface="Wingdings" panose="05000000000000000000" pitchFamily="2" charset="2"/>
              <a:buChar char="q"/>
            </a:pPr>
            <a:endParaRPr lang="en-US" sz="2000" b="1" dirty="0">
              <a:solidFill>
                <a:schemeClr val="accent1">
                  <a:lumMod val="50000"/>
                </a:schemeClr>
              </a:solidFill>
              <a:latin typeface="Calibri" panose="020F0502020204030204" pitchFamily="34" charset="0"/>
            </a:endParaRPr>
          </a:p>
          <a:p>
            <a:pPr marL="285750" indent="-285750">
              <a:buFont typeface="Wingdings" panose="05000000000000000000" pitchFamily="2" charset="2"/>
              <a:buChar char="q"/>
            </a:pPr>
            <a:r>
              <a:rPr lang="en-US" sz="2000" b="1" dirty="0">
                <a:solidFill>
                  <a:schemeClr val="accent1">
                    <a:lumMod val="50000"/>
                  </a:schemeClr>
                </a:solidFill>
                <a:latin typeface="Calibri" panose="020F0502020204030204" pitchFamily="34" charset="0"/>
              </a:rPr>
              <a:t>Moose River WMA</a:t>
            </a:r>
          </a:p>
          <a:p>
            <a:pPr marL="285750" indent="-285750">
              <a:buFont typeface="Wingdings" panose="05000000000000000000" pitchFamily="2" charset="2"/>
              <a:buChar char="q"/>
            </a:pPr>
            <a:endParaRPr lang="en-US" sz="2000" b="1" dirty="0">
              <a:solidFill>
                <a:schemeClr val="accent1">
                  <a:lumMod val="50000"/>
                </a:schemeClr>
              </a:solidFill>
              <a:latin typeface="Calibri" panose="020F0502020204030204" pitchFamily="34" charset="0"/>
            </a:endParaRPr>
          </a:p>
          <a:p>
            <a:pPr marL="285750" indent="-285750">
              <a:buFont typeface="Wingdings" panose="05000000000000000000" pitchFamily="2" charset="2"/>
              <a:buChar char="q"/>
            </a:pPr>
            <a:endParaRPr lang="en-US" sz="2000" b="1" dirty="0">
              <a:solidFill>
                <a:schemeClr val="accent1">
                  <a:lumMod val="50000"/>
                </a:schemeClr>
              </a:solidFill>
              <a:latin typeface="Calibri" panose="020F0502020204030204" pitchFamily="34" charset="0"/>
            </a:endParaRPr>
          </a:p>
          <a:p>
            <a:pPr marL="285750" indent="-285750">
              <a:buFont typeface="Wingdings" panose="05000000000000000000" pitchFamily="2" charset="2"/>
              <a:buChar char="q"/>
            </a:pPr>
            <a:r>
              <a:rPr lang="en-US" sz="2000" b="1" dirty="0">
                <a:solidFill>
                  <a:schemeClr val="accent1">
                    <a:lumMod val="50000"/>
                  </a:schemeClr>
                </a:solidFill>
                <a:latin typeface="Calibri" panose="020F0502020204030204" pitchFamily="34" charset="0"/>
              </a:rPr>
              <a:t>33 WMAs</a:t>
            </a:r>
          </a:p>
          <a:p>
            <a:pPr marL="285750" indent="-285750">
              <a:buFont typeface="Wingdings" panose="05000000000000000000" pitchFamily="2" charset="2"/>
              <a:buChar char="q"/>
            </a:pPr>
            <a:endParaRPr lang="en-US" b="1" dirty="0">
              <a:solidFill>
                <a:schemeClr val="accent1">
                  <a:lumMod val="50000"/>
                </a:schemeClr>
              </a:solidFill>
              <a:latin typeface="Calibri" panose="020F0502020204030204" pitchFamily="34" charset="0"/>
            </a:endParaRPr>
          </a:p>
          <a:p>
            <a:pPr marL="285750" indent="-285750">
              <a:buFont typeface="Wingdings" panose="05000000000000000000" pitchFamily="2" charset="2"/>
              <a:buChar char="q"/>
            </a:pPr>
            <a:endParaRPr lang="en-US" b="1" dirty="0">
              <a:solidFill>
                <a:schemeClr val="accent1">
                  <a:lumMod val="50000"/>
                </a:schemeClr>
              </a:solidFill>
              <a:latin typeface="Calibri" panose="020F0502020204030204" pitchFamily="34" charset="0"/>
            </a:endParaRPr>
          </a:p>
          <a:p>
            <a:pPr marL="285750" indent="-285750">
              <a:buFont typeface="Wingdings" panose="05000000000000000000" pitchFamily="2" charset="2"/>
              <a:buChar char="q"/>
            </a:pPr>
            <a:endParaRPr lang="en-US" b="1" dirty="0">
              <a:solidFill>
                <a:schemeClr val="accent1">
                  <a:lumMod val="50000"/>
                </a:schemeClr>
              </a:solidFill>
              <a:latin typeface="Calibri" panose="020F0502020204030204" pitchFamily="34" charset="0"/>
            </a:endParaRPr>
          </a:p>
          <a:p>
            <a:pPr marL="285750" indent="-285750" algn="ctr">
              <a:buFont typeface="Wingdings" panose="05000000000000000000" pitchFamily="2" charset="2"/>
              <a:buChar char="q"/>
            </a:pPr>
            <a:endParaRPr lang="en-US" dirty="0">
              <a:solidFill>
                <a:schemeClr val="accent1">
                  <a:lumMod val="50000"/>
                </a:schemeClr>
              </a:solidFill>
            </a:endParaRPr>
          </a:p>
        </p:txBody>
      </p:sp>
    </p:spTree>
    <p:extLst>
      <p:ext uri="{BB962C8B-B14F-4D97-AF65-F5344CB8AC3E}">
        <p14:creationId xmlns:p14="http://schemas.microsoft.com/office/powerpoint/2010/main" val="216124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70ABB1-BCCB-4833-8F7A-8E90D1B9EAB2}"/>
              </a:ext>
            </a:extLst>
          </p:cNvPr>
          <p:cNvSpPr/>
          <p:nvPr/>
        </p:nvSpPr>
        <p:spPr>
          <a:xfrm>
            <a:off x="634408" y="432594"/>
            <a:ext cx="2119423" cy="2739211"/>
          </a:xfrm>
          <a:prstGeom prst="rect">
            <a:avLst/>
          </a:prstGeom>
        </p:spPr>
        <p:txBody>
          <a:bodyPr wrap="square">
            <a:spAutoFit/>
          </a:bodyPr>
          <a:lstStyle/>
          <a:p>
            <a:pPr lvl="0"/>
            <a:r>
              <a:rPr lang="en-US" sz="3200" b="1" dirty="0">
                <a:solidFill>
                  <a:srgbClr val="1CADE4">
                    <a:lumMod val="50000"/>
                  </a:srgbClr>
                </a:solidFill>
                <a:latin typeface="Calibri" panose="020F0502020204030204" pitchFamily="34" charset="0"/>
              </a:rPr>
              <a:t>Hydrology</a:t>
            </a:r>
          </a:p>
          <a:p>
            <a:pPr lvl="0"/>
            <a:r>
              <a:rPr lang="en-US" sz="2000" b="1" dirty="0">
                <a:solidFill>
                  <a:srgbClr val="1CADE4">
                    <a:lumMod val="50000"/>
                  </a:srgbClr>
                </a:solidFill>
                <a:latin typeface="Calibri" panose="020F0502020204030204" pitchFamily="34" charset="0"/>
              </a:rPr>
              <a:t> </a:t>
            </a: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1,248 miles of legal ditches</a:t>
            </a: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3</a:t>
            </a:r>
            <a:r>
              <a:rPr lang="en-US" sz="2000" b="1" baseline="30000" dirty="0">
                <a:solidFill>
                  <a:srgbClr val="1CADE4">
                    <a:lumMod val="50000"/>
                  </a:srgbClr>
                </a:solidFill>
                <a:latin typeface="Calibri" panose="020F0502020204030204" pitchFamily="34" charset="0"/>
              </a:rPr>
              <a:t>rd</a:t>
            </a:r>
            <a:r>
              <a:rPr lang="en-US" sz="2000" b="1" dirty="0">
                <a:solidFill>
                  <a:srgbClr val="1CADE4">
                    <a:lumMod val="50000"/>
                  </a:srgbClr>
                </a:solidFill>
                <a:latin typeface="Calibri" panose="020F0502020204030204" pitchFamily="34" charset="0"/>
              </a:rPr>
              <a:t> most channelized in the State</a:t>
            </a:r>
          </a:p>
        </p:txBody>
      </p:sp>
      <p:pic>
        <p:nvPicPr>
          <p:cNvPr id="2" name="Picture 1">
            <a:extLst>
              <a:ext uri="{FF2B5EF4-FFF2-40B4-BE49-F238E27FC236}">
                <a16:creationId xmlns:a16="http://schemas.microsoft.com/office/drawing/2014/main" id="{E5CD6D41-5513-48BF-893D-BA644DA3AAA7}"/>
              </a:ext>
            </a:extLst>
          </p:cNvPr>
          <p:cNvPicPr>
            <a:picLocks noChangeAspect="1"/>
          </p:cNvPicPr>
          <p:nvPr/>
        </p:nvPicPr>
        <p:blipFill rotWithShape="1">
          <a:blip r:embed="rId3"/>
          <a:srcRect l="17700" t="20155" r="28133" b="13179"/>
          <a:stretch/>
        </p:blipFill>
        <p:spPr>
          <a:xfrm>
            <a:off x="3391786" y="141526"/>
            <a:ext cx="7878726" cy="6060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9769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70ABB1-BCCB-4833-8F7A-8E90D1B9EAB2}"/>
              </a:ext>
            </a:extLst>
          </p:cNvPr>
          <p:cNvSpPr/>
          <p:nvPr/>
        </p:nvSpPr>
        <p:spPr>
          <a:xfrm>
            <a:off x="347329" y="233915"/>
            <a:ext cx="2119423" cy="4462760"/>
          </a:xfrm>
          <a:prstGeom prst="rect">
            <a:avLst/>
          </a:prstGeom>
        </p:spPr>
        <p:txBody>
          <a:bodyPr wrap="square">
            <a:spAutoFit/>
          </a:bodyPr>
          <a:lstStyle/>
          <a:p>
            <a:pPr lvl="0" algn="ctr"/>
            <a:r>
              <a:rPr lang="en-US" sz="3200" b="1" dirty="0">
                <a:solidFill>
                  <a:srgbClr val="1CADE4">
                    <a:lumMod val="50000"/>
                  </a:srgbClr>
                </a:solidFill>
                <a:latin typeface="Calibri" panose="020F0502020204030204" pitchFamily="34" charset="0"/>
              </a:rPr>
              <a:t>Water Control Structures</a:t>
            </a:r>
          </a:p>
          <a:p>
            <a:pPr lvl="0" algn="ctr"/>
            <a:endParaRPr lang="en-US" sz="28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30</a:t>
            </a:r>
          </a:p>
          <a:p>
            <a:pPr lvl="0"/>
            <a:r>
              <a:rPr lang="en-US" sz="2000" b="1" dirty="0">
                <a:solidFill>
                  <a:srgbClr val="1CADE4">
                    <a:lumMod val="50000"/>
                  </a:srgbClr>
                </a:solidFill>
                <a:latin typeface="Calibri" panose="020F0502020204030204" pitchFamily="34" charset="0"/>
              </a:rPr>
              <a:t>     Impoundments </a:t>
            </a: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Most in Agassiz NWR</a:t>
            </a:r>
          </a:p>
          <a:p>
            <a:pPr marL="285750" lvl="0" indent="-285750">
              <a:buFont typeface="Wingdings" panose="05000000000000000000" pitchFamily="2" charset="2"/>
              <a:buChar char="q"/>
            </a:pPr>
            <a:endParaRPr lang="en-US" sz="2000" b="1" dirty="0">
              <a:solidFill>
                <a:srgbClr val="1CADE4">
                  <a:lumMod val="50000"/>
                </a:srgbClr>
              </a:solidFill>
              <a:latin typeface="Calibri" panose="020F0502020204030204" pitchFamily="34" charset="0"/>
            </a:endParaRPr>
          </a:p>
          <a:p>
            <a:pPr marL="285750" lvl="0" indent="-285750">
              <a:buFont typeface="Wingdings" panose="05000000000000000000" pitchFamily="2" charset="2"/>
              <a:buChar char="q"/>
            </a:pPr>
            <a:r>
              <a:rPr lang="en-US" sz="2000" b="1" dirty="0">
                <a:solidFill>
                  <a:srgbClr val="1CADE4">
                    <a:lumMod val="50000"/>
                  </a:srgbClr>
                </a:solidFill>
                <a:latin typeface="Calibri" panose="020F0502020204030204" pitchFamily="34" charset="0"/>
              </a:rPr>
              <a:t>Moose River Impoundment</a:t>
            </a:r>
          </a:p>
        </p:txBody>
      </p:sp>
      <p:pic>
        <p:nvPicPr>
          <p:cNvPr id="4" name="Picture 3">
            <a:extLst>
              <a:ext uri="{FF2B5EF4-FFF2-40B4-BE49-F238E27FC236}">
                <a16:creationId xmlns:a16="http://schemas.microsoft.com/office/drawing/2014/main" id="{E90C13A0-AF8E-44B8-B602-E2432FDEC304}"/>
              </a:ext>
            </a:extLst>
          </p:cNvPr>
          <p:cNvPicPr>
            <a:picLocks noChangeAspect="1"/>
          </p:cNvPicPr>
          <p:nvPr/>
        </p:nvPicPr>
        <p:blipFill rotWithShape="1">
          <a:blip r:embed="rId3"/>
          <a:srcRect l="10918" t="22791" r="24160" b="10698"/>
          <a:stretch/>
        </p:blipFill>
        <p:spPr>
          <a:xfrm>
            <a:off x="2710985" y="233915"/>
            <a:ext cx="9282542" cy="5943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9375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solidFill>
                  <a:srgbClr val="1CADE4">
                    <a:lumMod val="50000"/>
                  </a:srgbClr>
                </a:solidFill>
                <a:latin typeface="Calibri" panose="020F0502020204030204" pitchFamily="34" charset="0"/>
              </a:rPr>
              <a:t>Plan Timeline</a:t>
            </a:r>
            <a:endParaRPr lang="en-US" dirty="0"/>
          </a:p>
        </p:txBody>
      </p:sp>
      <p:sp>
        <p:nvSpPr>
          <p:cNvPr id="3" name="Content Placeholder 2"/>
          <p:cNvSpPr>
            <a:spLocks noGrp="1"/>
          </p:cNvSpPr>
          <p:nvPr>
            <p:ph idx="1"/>
          </p:nvPr>
        </p:nvSpPr>
        <p:spPr>
          <a:xfrm>
            <a:off x="1097280" y="1845734"/>
            <a:ext cx="5377948" cy="4023360"/>
          </a:xfrm>
        </p:spPr>
        <p:txBody>
          <a:bodyPr>
            <a:normAutofit fontScale="62500" lnSpcReduction="20000"/>
          </a:bodyPr>
          <a:lstStyle/>
          <a:p>
            <a:pPr marL="0" indent="0">
              <a:buNone/>
            </a:pPr>
            <a:endParaRPr lang="en-US" sz="2800" b="1" dirty="0"/>
          </a:p>
          <a:p>
            <a:pPr>
              <a:buFont typeface="Wingdings" panose="05000000000000000000" pitchFamily="2" charset="2"/>
              <a:buChar char="q"/>
            </a:pPr>
            <a:r>
              <a:rPr lang="en-US" sz="3200" b="1" dirty="0"/>
              <a:t>Grant Executed – July 2017</a:t>
            </a:r>
          </a:p>
          <a:p>
            <a:pPr>
              <a:buFont typeface="Wingdings" panose="05000000000000000000" pitchFamily="2" charset="2"/>
              <a:buChar char="q"/>
            </a:pPr>
            <a:endParaRPr lang="en-US" sz="3200" b="1" dirty="0"/>
          </a:p>
          <a:p>
            <a:pPr>
              <a:buFont typeface="Wingdings" panose="05000000000000000000" pitchFamily="2" charset="2"/>
              <a:buChar char="q"/>
            </a:pPr>
            <a:r>
              <a:rPr lang="en-US" sz="3200" b="1" dirty="0"/>
              <a:t>Notice of Plan Initiation – August 2017</a:t>
            </a:r>
          </a:p>
          <a:p>
            <a:pPr>
              <a:buFont typeface="Wingdings" panose="05000000000000000000" pitchFamily="2" charset="2"/>
              <a:buChar char="q"/>
            </a:pPr>
            <a:endParaRPr lang="en-US" sz="3200" b="1" dirty="0"/>
          </a:p>
          <a:p>
            <a:pPr>
              <a:buFont typeface="Wingdings" panose="05000000000000000000" pitchFamily="2" charset="2"/>
              <a:buChar char="q"/>
            </a:pPr>
            <a:r>
              <a:rPr lang="en-US" sz="3200" b="1" dirty="0"/>
              <a:t>Public Meetings - January 2018</a:t>
            </a:r>
          </a:p>
          <a:p>
            <a:pPr>
              <a:buFont typeface="Wingdings" panose="05000000000000000000" pitchFamily="2" charset="2"/>
              <a:buChar char="q"/>
            </a:pPr>
            <a:endParaRPr lang="en-US" sz="3200" b="1" dirty="0"/>
          </a:p>
          <a:p>
            <a:pPr>
              <a:buFont typeface="Wingdings" panose="05000000000000000000" pitchFamily="2" charset="2"/>
              <a:buChar char="q"/>
            </a:pPr>
            <a:r>
              <a:rPr lang="en-US" sz="3200" b="1" dirty="0"/>
              <a:t>Plan composed January 2018 to July 2019</a:t>
            </a:r>
          </a:p>
          <a:p>
            <a:pPr>
              <a:buFont typeface="Wingdings" panose="05000000000000000000" pitchFamily="2" charset="2"/>
              <a:buChar char="q"/>
            </a:pPr>
            <a:endParaRPr lang="en-US" sz="3200" b="1" dirty="0"/>
          </a:p>
          <a:p>
            <a:pPr>
              <a:buFont typeface="Wingdings" panose="05000000000000000000" pitchFamily="2" charset="2"/>
              <a:buChar char="q"/>
            </a:pPr>
            <a:r>
              <a:rPr lang="en-US" sz="3200" b="1" dirty="0"/>
              <a:t>Public Hearing on Draft Plan – December 2019</a:t>
            </a:r>
          </a:p>
          <a:p>
            <a:pPr>
              <a:buFont typeface="Wingdings" panose="05000000000000000000" pitchFamily="2" charset="2"/>
              <a:buChar char="§"/>
            </a:pPr>
            <a:endParaRPr lang="en-US" sz="3200" b="1" dirty="0"/>
          </a:p>
          <a:p>
            <a:endParaRPr lang="en-US" dirty="0"/>
          </a:p>
        </p:txBody>
      </p:sp>
      <p:pic>
        <p:nvPicPr>
          <p:cNvPr id="4" name="Picture 3">
            <a:extLst>
              <a:ext uri="{FF2B5EF4-FFF2-40B4-BE49-F238E27FC236}">
                <a16:creationId xmlns:a16="http://schemas.microsoft.com/office/drawing/2014/main" id="{F4D1820D-9B93-4BD2-AD12-295C2D516459}"/>
              </a:ext>
            </a:extLst>
          </p:cNvPr>
          <p:cNvPicPr>
            <a:picLocks noChangeAspect="1"/>
          </p:cNvPicPr>
          <p:nvPr/>
        </p:nvPicPr>
        <p:blipFill rotWithShape="1">
          <a:blip r:embed="rId3"/>
          <a:srcRect l="27243" t="35385" r="37928" b="17094"/>
          <a:stretch/>
        </p:blipFill>
        <p:spPr>
          <a:xfrm>
            <a:off x="6787662" y="1905714"/>
            <a:ext cx="5029199" cy="4288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6415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lstStyle/>
          <a:p>
            <a:r>
              <a:rPr lang="en-US" sz="5400" b="1">
                <a:solidFill>
                  <a:srgbClr val="1CADE4">
                    <a:lumMod val="50000"/>
                  </a:srgbClr>
                </a:solidFill>
                <a:latin typeface="Calibri" panose="020F0502020204030204" pitchFamily="34" charset="0"/>
              </a:rPr>
              <a:t>Plan Overview</a:t>
            </a:r>
            <a:endParaRPr lang="en-US" dirty="0"/>
          </a:p>
        </p:txBody>
      </p:sp>
      <p:sp>
        <p:nvSpPr>
          <p:cNvPr id="3" name="Content Placeholder 2"/>
          <p:cNvSpPr>
            <a:spLocks noGrp="1"/>
          </p:cNvSpPr>
          <p:nvPr>
            <p:ph idx="1"/>
          </p:nvPr>
        </p:nvSpPr>
        <p:spPr>
          <a:xfrm>
            <a:off x="1097280" y="1845734"/>
            <a:ext cx="10058400" cy="4023360"/>
          </a:xfrm>
        </p:spPr>
        <p:txBody>
          <a:bodyPr/>
          <a:lstStyle/>
          <a:p>
            <a:pPr>
              <a:buFont typeface="Wingdings" panose="05000000000000000000" pitchFamily="2" charset="2"/>
              <a:buChar char="q"/>
            </a:pPr>
            <a:r>
              <a:rPr lang="en-US" sz="2800" b="1" dirty="0"/>
              <a:t>Executive Summary</a:t>
            </a:r>
          </a:p>
          <a:p>
            <a:pPr>
              <a:buFont typeface="Wingdings" panose="05000000000000000000" pitchFamily="2" charset="2"/>
              <a:buChar char="q"/>
            </a:pPr>
            <a:r>
              <a:rPr lang="en-US" sz="2800" b="1" dirty="0"/>
              <a:t>Section 1 – Introduction </a:t>
            </a:r>
          </a:p>
          <a:p>
            <a:pPr>
              <a:buFont typeface="Wingdings" panose="05000000000000000000" pitchFamily="2" charset="2"/>
              <a:buChar char="q"/>
            </a:pPr>
            <a:r>
              <a:rPr lang="en-US" sz="2800" b="1" dirty="0"/>
              <a:t>Section 2 – Prioritization of Resources, Concerns, and Issues</a:t>
            </a:r>
          </a:p>
          <a:p>
            <a:pPr>
              <a:buFont typeface="Wingdings" panose="05000000000000000000" pitchFamily="2" charset="2"/>
              <a:buChar char="q"/>
            </a:pPr>
            <a:r>
              <a:rPr lang="en-US" sz="2800" b="1" dirty="0"/>
              <a:t>Section 3 – Measurable Goals</a:t>
            </a:r>
          </a:p>
          <a:p>
            <a:pPr>
              <a:buFont typeface="Wingdings" panose="05000000000000000000" pitchFamily="2" charset="2"/>
              <a:buChar char="q"/>
            </a:pPr>
            <a:r>
              <a:rPr lang="en-US" sz="2800" b="1" dirty="0"/>
              <a:t>Section 4 – Targeted Implementation </a:t>
            </a:r>
          </a:p>
          <a:p>
            <a:pPr>
              <a:buFont typeface="Wingdings" panose="05000000000000000000" pitchFamily="2" charset="2"/>
              <a:buChar char="q"/>
            </a:pPr>
            <a:r>
              <a:rPr lang="en-US" sz="2800" b="1" dirty="0"/>
              <a:t>Section 5 – Implementation Programs</a:t>
            </a:r>
          </a:p>
          <a:p>
            <a:pPr>
              <a:buFont typeface="Wingdings" panose="05000000000000000000" pitchFamily="2" charset="2"/>
              <a:buChar char="q"/>
            </a:pPr>
            <a:r>
              <a:rPr lang="en-US" sz="2800" b="1" dirty="0"/>
              <a:t>Appendices – Land and Water Resources Inventory </a:t>
            </a:r>
          </a:p>
        </p:txBody>
      </p:sp>
    </p:spTree>
    <p:extLst>
      <p:ext uri="{BB962C8B-B14F-4D97-AF65-F5344CB8AC3E}">
        <p14:creationId xmlns:p14="http://schemas.microsoft.com/office/powerpoint/2010/main" val="4043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D3553D-8E0C-4EEA-A066-C0B95A1EF8C8}"/>
              </a:ext>
            </a:extLst>
          </p:cNvPr>
          <p:cNvPicPr>
            <a:picLocks noChangeAspect="1"/>
          </p:cNvPicPr>
          <p:nvPr/>
        </p:nvPicPr>
        <p:blipFill rotWithShape="1">
          <a:blip r:embed="rId3"/>
          <a:srcRect l="25937" t="20155" r="40633" b="8993"/>
          <a:stretch/>
        </p:blipFill>
        <p:spPr>
          <a:xfrm>
            <a:off x="8441492" y="1845733"/>
            <a:ext cx="3286218" cy="4353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097280" y="792633"/>
            <a:ext cx="8472022" cy="1053100"/>
          </a:xfrm>
        </p:spPr>
        <p:txBody>
          <a:bodyPr/>
          <a:lstStyle/>
          <a:p>
            <a:r>
              <a:rPr lang="en-US" sz="5400" b="1" dirty="0">
                <a:solidFill>
                  <a:srgbClr val="1CADE4">
                    <a:lumMod val="50000"/>
                  </a:srgbClr>
                </a:solidFill>
                <a:latin typeface="Calibri" panose="020F0502020204030204" pitchFamily="34" charset="0"/>
              </a:rPr>
              <a:t>Priority Issues</a:t>
            </a:r>
            <a:endParaRPr lang="en-US" dirty="0"/>
          </a:p>
        </p:txBody>
      </p:sp>
      <p:sp>
        <p:nvSpPr>
          <p:cNvPr id="3" name="Content Placeholder 2"/>
          <p:cNvSpPr>
            <a:spLocks noGrp="1"/>
          </p:cNvSpPr>
          <p:nvPr>
            <p:ph idx="1"/>
          </p:nvPr>
        </p:nvSpPr>
        <p:spPr>
          <a:xfrm>
            <a:off x="1097280" y="1845734"/>
            <a:ext cx="6579427" cy="2371261"/>
          </a:xfrm>
        </p:spPr>
        <p:txBody>
          <a:bodyPr/>
          <a:lstStyle/>
          <a:p>
            <a:pPr>
              <a:buFont typeface="Wingdings" panose="05000000000000000000" pitchFamily="2" charset="2"/>
              <a:buChar char="q"/>
            </a:pPr>
            <a:r>
              <a:rPr lang="en-US" sz="3200" b="1" dirty="0"/>
              <a:t>Issues – Factors such as a pollutant or stressor impacting a resource</a:t>
            </a:r>
          </a:p>
          <a:p>
            <a:pPr>
              <a:buFont typeface="Wingdings" panose="05000000000000000000" pitchFamily="2" charset="2"/>
              <a:buChar char="q"/>
            </a:pPr>
            <a:r>
              <a:rPr lang="en-US" sz="3200" b="1" dirty="0"/>
              <a:t>27 Issues Identified</a:t>
            </a:r>
          </a:p>
          <a:p>
            <a:pPr lvl="1">
              <a:buFont typeface="Wingdings" panose="05000000000000000000" pitchFamily="2" charset="2"/>
              <a:buChar char="q"/>
            </a:pPr>
            <a:r>
              <a:rPr lang="en-US" sz="2000" b="1" dirty="0"/>
              <a:t>12 Issues in Tier A (Highest Priority)</a:t>
            </a:r>
          </a:p>
          <a:p>
            <a:pPr lvl="1">
              <a:buFont typeface="Wingdings" panose="05000000000000000000" pitchFamily="2" charset="2"/>
              <a:buChar char="q"/>
            </a:pPr>
            <a:r>
              <a:rPr lang="en-US" sz="2000" b="1" dirty="0"/>
              <a:t>15 Issues in Tier B</a:t>
            </a:r>
          </a:p>
          <a:p>
            <a:pPr>
              <a:buFont typeface="Wingdings" panose="05000000000000000000" pitchFamily="2" charset="2"/>
              <a:buChar char="§"/>
            </a:pPr>
            <a:endParaRPr lang="en-US" sz="2800" b="1" dirty="0"/>
          </a:p>
        </p:txBody>
      </p:sp>
      <p:pic>
        <p:nvPicPr>
          <p:cNvPr id="5" name="Picture 4">
            <a:extLst>
              <a:ext uri="{FF2B5EF4-FFF2-40B4-BE49-F238E27FC236}">
                <a16:creationId xmlns:a16="http://schemas.microsoft.com/office/drawing/2014/main" id="{65A20FDF-F5BA-4B9B-B972-7EE3ECDA4ED2}"/>
              </a:ext>
            </a:extLst>
          </p:cNvPr>
          <p:cNvPicPr>
            <a:picLocks noChangeAspect="1"/>
          </p:cNvPicPr>
          <p:nvPr/>
        </p:nvPicPr>
        <p:blipFill rotWithShape="1">
          <a:blip r:embed="rId4"/>
          <a:srcRect l="3553" t="48527" r="13986" b="20465"/>
          <a:stretch/>
        </p:blipFill>
        <p:spPr>
          <a:xfrm>
            <a:off x="645775" y="4216995"/>
            <a:ext cx="7482436" cy="1758504"/>
          </a:xfrm>
          <a:prstGeom prst="rect">
            <a:avLst/>
          </a:prstGeom>
        </p:spPr>
      </p:pic>
    </p:spTree>
    <p:extLst>
      <p:ext uri="{BB962C8B-B14F-4D97-AF65-F5344CB8AC3E}">
        <p14:creationId xmlns:p14="http://schemas.microsoft.com/office/powerpoint/2010/main" val="1227952037"/>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3690</TotalTime>
  <Words>2313</Words>
  <Application>Microsoft Office PowerPoint</Application>
  <PresentationFormat>Widescreen</PresentationFormat>
  <Paragraphs>247</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Calibri Light</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Plan Timeline</vt:lpstr>
      <vt:lpstr>Plan Overview</vt:lpstr>
      <vt:lpstr>Priority Issues</vt:lpstr>
      <vt:lpstr>Priority Issues</vt:lpstr>
      <vt:lpstr>Water Management Classes </vt:lpstr>
      <vt:lpstr>  </vt:lpstr>
      <vt:lpstr>Measurable Goals</vt:lpstr>
      <vt:lpstr>Goals - Sediment</vt:lpstr>
      <vt:lpstr>Goals – Surface Runoff and Flooding</vt:lpstr>
      <vt:lpstr>  </vt:lpstr>
      <vt:lpstr>  </vt:lpstr>
      <vt:lpstr>PowerPoint Presentation</vt:lpstr>
      <vt:lpstr>  </vt:lpstr>
      <vt:lpstr>  </vt:lpstr>
      <vt:lpstr>  </vt:lpstr>
      <vt:lpstr>Next Steps</vt:lpstr>
    </vt:vector>
  </TitlesOfParts>
  <Company>USDA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Lake River Watershed -  1W1P</dc:title>
  <dc:creator>Nelson, Peter - NRCS-CD, Thief River Falls, MN</dc:creator>
  <cp:lastModifiedBy>Nelson, Peter - NRCS-CD, Thief River Falls, MN</cp:lastModifiedBy>
  <cp:revision>465</cp:revision>
  <cp:lastPrinted>2020-03-03T17:47:02Z</cp:lastPrinted>
  <dcterms:created xsi:type="dcterms:W3CDTF">2015-06-15T16:01:31Z</dcterms:created>
  <dcterms:modified xsi:type="dcterms:W3CDTF">2020-03-03T17:57:59Z</dcterms:modified>
</cp:coreProperties>
</file>